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4DA891-0A8E-41BF-BCAA-0BA39E5D2AA8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0032B1-9855-4585-87ED-BAACB278B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64096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 </a:t>
            </a:r>
            <a:r>
              <a:rPr lang="en-US" dirty="0" smtClean="0"/>
              <a:t>“</a:t>
            </a:r>
            <a:r>
              <a:rPr lang="ru-RU" dirty="0" smtClean="0"/>
              <a:t>КЛАССИФИКАЦИЯ ИНФОРМАЦИОННО-ВЫЧИСЛИТЕЛЬНЫХ СЕТЕЙ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572008"/>
            <a:ext cx="8640960" cy="2285992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ru-RU" dirty="0" smtClean="0"/>
              <a:t>Обычно интерсети приспособлены для различных видов связи: телефонии, электронной почты, передачи видеоинформации, цифровых данных и т.п., и в этом случае они называются сетями интегрального обслуживания.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28092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Интегрированная вычислительная сеть (интерсеть) </a:t>
            </a:r>
            <a:r>
              <a:rPr lang="ru-RU" b="1" dirty="0">
                <a:solidFill>
                  <a:srgbClr val="00B0F0"/>
                </a:solidFill>
              </a:rPr>
              <a:t>представляет собой взаимосвязанную совокупность многих вычислительных сетей, которые в интерсети называются подсетями</a:t>
            </a:r>
          </a:p>
        </p:txBody>
      </p:sp>
      <p:pic>
        <p:nvPicPr>
          <p:cNvPr id="18434" name="Picture 2" descr="http://to-world-travel.ru/img/2015/042019/57448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4" y="1988839"/>
            <a:ext cx="3024336" cy="23107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1268760"/>
            <a:ext cx="828092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 АС крупных предприятий подсети включают вычислительные средства отдельных проектных подразделений.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7686" y="1988840"/>
            <a:ext cx="4572032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Интерсети нужны для объединения таких подсетей, а также для объединения технических средств автоматизированных систем проектирования и производства в единую систему комплексной автоматизации (CIM – </a:t>
            </a:r>
            <a:r>
              <a:rPr lang="ru-RU" sz="2000" dirty="0" err="1" smtClean="0">
                <a:solidFill>
                  <a:srgbClr val="FFC000"/>
                </a:solidFill>
              </a:rPr>
              <a:t>Computer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Integrated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Manufacturing</a:t>
            </a:r>
            <a:r>
              <a:rPr lang="ru-RU" sz="2000" dirty="0" smtClean="0">
                <a:solidFill>
                  <a:srgbClr val="FFC000"/>
                </a:solidFill>
              </a:rPr>
              <a:t>). 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3268960"/>
          </a:xfrm>
        </p:spPr>
        <p:txBody>
          <a:bodyPr/>
          <a:lstStyle/>
          <a:p>
            <a:pPr marL="180975" indent="-44450">
              <a:buNone/>
            </a:pPr>
            <a:r>
              <a:rPr lang="ru-RU" dirty="0" smtClean="0"/>
              <a:t>Развитие интерсетей заключается в разработке средств сопряжения разнородных подсетей и стандартов для построения подсетей, изначально приспособленных к сопряжению. Подсети в интерсетях объединяются в соответствии с выбранной топологией с помощью блоков взаимодействия. </a:t>
            </a:r>
          </a:p>
          <a:p>
            <a:pPr marL="180975" indent="-44450">
              <a:buNone/>
            </a:pPr>
            <a:endParaRPr lang="ru-RU" dirty="0"/>
          </a:p>
        </p:txBody>
      </p:sp>
      <p:pic>
        <p:nvPicPr>
          <p:cNvPr id="23556" name="Picture 4" descr="http://pa-rk.ru/sites/default/files/Fotolia_42939517_M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3056"/>
            <a:ext cx="2909119" cy="1939412"/>
          </a:xfrm>
          <a:prstGeom prst="rect">
            <a:avLst/>
          </a:prstGeom>
          <a:noFill/>
        </p:spPr>
      </p:pic>
      <p:pic>
        <p:nvPicPr>
          <p:cNvPr id="23558" name="Picture 6" descr="http://www.elprise.ru/wp-content/uploads/2014/11/Chto-takoe-avtomatizirovannaya-siste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140968"/>
            <a:ext cx="5715000" cy="3209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3268960"/>
          </a:xfrm>
        </p:spPr>
        <p:txBody>
          <a:bodyPr>
            <a:noAutofit/>
          </a:bodyPr>
          <a:lstStyle/>
          <a:p>
            <a:pPr marL="180975" indent="-44450">
              <a:buNone/>
            </a:pPr>
            <a:r>
              <a:rPr lang="ru-RU" sz="2400" dirty="0" smtClean="0"/>
              <a:t>В последние годы наметилась интересная тенденция: глобальная сеть Интернет применяется повсеместно и вытесняет локальные сети и интерсети.</a:t>
            </a:r>
          </a:p>
          <a:p>
            <a:pPr marL="180975" indent="-44450">
              <a:buNone/>
            </a:pPr>
            <a:r>
              <a:rPr lang="ru-RU" sz="2400" dirty="0" smtClean="0"/>
              <a:t>Если эта тенденция сохранится, то в ближайшем </a:t>
            </a:r>
            <a:r>
              <a:rPr lang="ru-RU" sz="2400" dirty="0" err="1" smtClean="0"/>
              <a:t>будещем</a:t>
            </a:r>
            <a:r>
              <a:rPr lang="ru-RU" sz="2400" dirty="0" smtClean="0"/>
              <a:t> буквально любая задача по передаче или обработке информации будет решаться с применением глобальной сети, даже если </a:t>
            </a:r>
            <a:r>
              <a:rPr lang="ru-RU" sz="2400" smtClean="0"/>
              <a:t>это задача:</a:t>
            </a:r>
            <a:endParaRPr lang="ru-RU" sz="2400" dirty="0" smtClean="0"/>
          </a:p>
          <a:p>
            <a:pPr marL="180975" indent="-44450">
              <a:buFontTx/>
              <a:buChar char="-"/>
            </a:pPr>
            <a:r>
              <a:rPr lang="en-US" sz="2400" dirty="0" smtClean="0"/>
              <a:t> </a:t>
            </a:r>
            <a:r>
              <a:rPr lang="ru-RU" sz="2400" dirty="0" smtClean="0"/>
              <a:t>позвонить в соседний отдел по цифровой линии голосовой связи</a:t>
            </a:r>
            <a:r>
              <a:rPr lang="en-US" sz="2400" dirty="0" smtClean="0"/>
              <a:t>;</a:t>
            </a:r>
          </a:p>
          <a:p>
            <a:pPr marL="180975" indent="-44450">
              <a:buFontTx/>
              <a:buChar char="-"/>
            </a:pPr>
            <a:r>
              <a:rPr lang="ru-RU" sz="2400" dirty="0" smtClean="0"/>
              <a:t>получить доступ к управлению станком в цеху из конструкторского бюро</a:t>
            </a:r>
          </a:p>
          <a:p>
            <a:pPr marL="180975" indent="-44450">
              <a:buFontTx/>
              <a:buChar char="-"/>
            </a:pPr>
            <a:r>
              <a:rPr lang="ru-RU" sz="2400" dirty="0" smtClean="0"/>
              <a:t> выполнить преобразование формата файла, хотя специализированный компьютер стоит в соседнем кабинете,</a:t>
            </a:r>
          </a:p>
          <a:p>
            <a:pPr marL="180975" indent="-44450">
              <a:buFontTx/>
              <a:buChar char="-"/>
            </a:pPr>
            <a:r>
              <a:rPr lang="ru-RU" sz="2400" dirty="0" smtClean="0"/>
              <a:t>переслать электронное письмо коллеге за столом напротив </a:t>
            </a:r>
          </a:p>
          <a:p>
            <a:pPr marL="180975" indent="-44450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…или это уже так?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КЛАССИФИКАЦИЯ ИНФОРМАЦИОННО-ВЫЧИСЛИТЕЛЬНЫХ СЕТЕЙ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rgbClr val="FFC000"/>
                </a:solidFill>
              </a:rPr>
              <a:t>Коммуникационная сеть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– это система, состоящая из объектов (пунктов или узлов сети) и линий передачи (связей, коммуникаций, соединений</a:t>
            </a:r>
            <a:r>
              <a:rPr lang="ru-RU" dirty="0" smtClean="0"/>
              <a:t>).</a:t>
            </a:r>
            <a:endParaRPr lang="en-US" dirty="0" smtClean="0"/>
          </a:p>
          <a:p>
            <a:pPr algn="just"/>
            <a:r>
              <a:rPr lang="ru-RU" dirty="0" smtClean="0"/>
              <a:t>Пункты </a:t>
            </a:r>
            <a:r>
              <a:rPr lang="ru-RU" dirty="0" smtClean="0"/>
              <a:t>осуществляют функции генерации, преобразования, хранения и потребления </a:t>
            </a:r>
            <a:r>
              <a:rPr lang="ru-RU" i="1" dirty="0" smtClean="0"/>
              <a:t>продукта,</a:t>
            </a:r>
            <a:r>
              <a:rPr lang="ru-RU" dirty="0" smtClean="0"/>
              <a:t> а связи осуществляют передачу </a:t>
            </a:r>
            <a:r>
              <a:rPr lang="ru-RU" i="1" dirty="0" smtClean="0"/>
              <a:t>продукта</a:t>
            </a:r>
            <a:r>
              <a:rPr lang="ru-RU" dirty="0" smtClean="0"/>
              <a:t> между </a:t>
            </a:r>
            <a:r>
              <a:rPr lang="ru-RU" dirty="0" smtClean="0"/>
              <a:t>пунктами</a:t>
            </a:r>
            <a:r>
              <a:rPr lang="ru-RU" i="1" dirty="0" smtClean="0"/>
              <a:t>.</a:t>
            </a:r>
            <a:endParaRPr lang="en-US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smtClean="0"/>
              <a:t>качестве </a:t>
            </a:r>
            <a:r>
              <a:rPr lang="ru-RU" i="1" dirty="0" smtClean="0"/>
              <a:t>продукта</a:t>
            </a:r>
            <a:r>
              <a:rPr lang="ru-RU" dirty="0" smtClean="0"/>
              <a:t> могут фигурировать информация, энергия, масса. Сети в этих случаях называются информационные, энергетические, вещественные.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Отличительная особенность коммуникационной сети – большие расстояния между пунктами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5567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 </a:t>
            </a:r>
            <a:r>
              <a:rPr lang="ru-RU" dirty="0">
                <a:solidFill>
                  <a:srgbClr val="FFC000"/>
                </a:solidFill>
              </a:rPr>
              <a:t>группах сетей возможно разделение на подгруппы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2204864"/>
            <a:ext cx="23762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Вещественные сети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284984"/>
            <a:ext cx="20162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транспортные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3356992"/>
            <a:ext cx="20162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водопроводные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6176" y="3068960"/>
            <a:ext cx="23042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производственные и др.</a:t>
            </a:r>
          </a:p>
        </p:txBody>
      </p:sp>
      <p:sp>
        <p:nvSpPr>
          <p:cNvPr id="9" name="Стрелка вниз 8"/>
          <p:cNvSpPr/>
          <p:nvPr/>
        </p:nvSpPr>
        <p:spPr>
          <a:xfrm rot="2892348">
            <a:off x="2658993" y="2540177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27984" y="2636912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117006">
            <a:off x="6284417" y="2314377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83568" y="4221088"/>
            <a:ext cx="381642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>
                <a:alpha val="7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Функциональное проектирование сетей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4149080"/>
            <a:ext cx="331236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решаются задачи синтеза топологии, распределения продукта по узлам сети</a:t>
            </a: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644008" y="429309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83568" y="5445224"/>
            <a:ext cx="374441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F0">
                <a:alpha val="70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Конструкторское проектирование сетей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5373216"/>
            <a:ext cx="324036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выполняются размещение пунктов в пространстве и проведение (трассировка) соединений.</a:t>
            </a: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4716016" y="558924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36504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Информационная сеть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– коммуникационная сеть, в которой в качестве термина «продукт» понимается термин «информация».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Вычислительная сеть</a:t>
            </a:r>
            <a:r>
              <a:rPr lang="ru-RU" dirty="0" smtClean="0">
                <a:solidFill>
                  <a:srgbClr val="FFC000"/>
                </a:solidFill>
              </a:rPr>
              <a:t> (ВС) </a:t>
            </a:r>
            <a:r>
              <a:rPr lang="ru-RU" dirty="0" smtClean="0"/>
              <a:t>– информационная сеть, в состав которой входят ЭВМ и периферийные устройства, являющиеся источниками и приемниками данных, передаваемых по сети.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C000"/>
                </a:solidFill>
              </a:rPr>
              <a:t>Эти </a:t>
            </a:r>
            <a:r>
              <a:rPr lang="ru-RU" sz="2000" b="1" dirty="0" smtClean="0">
                <a:solidFill>
                  <a:srgbClr val="FFC000"/>
                </a:solidFill>
              </a:rPr>
              <a:t>компоненты составляют оконечное оборудование данных (ООД или DTE – </a:t>
            </a:r>
            <a:r>
              <a:rPr lang="ru-RU" sz="2000" b="1" dirty="0" err="1" smtClean="0">
                <a:solidFill>
                  <a:srgbClr val="FFC000"/>
                </a:solidFill>
              </a:rPr>
              <a:t>Data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Terminal</a:t>
            </a:r>
            <a:r>
              <a:rPr lang="ru-RU" sz="2000" b="1" dirty="0" smtClean="0">
                <a:solidFill>
                  <a:srgbClr val="FFC000"/>
                </a:solidFill>
              </a:rPr>
              <a:t> </a:t>
            </a:r>
            <a:r>
              <a:rPr lang="ru-RU" sz="2000" b="1" dirty="0" err="1" smtClean="0">
                <a:solidFill>
                  <a:srgbClr val="FFC000"/>
                </a:solidFill>
              </a:rPr>
              <a:t>Equipment</a:t>
            </a:r>
            <a:r>
              <a:rPr lang="ru-RU" sz="2000" b="1" dirty="0" smtClean="0">
                <a:solidFill>
                  <a:srgbClr val="FFC000"/>
                </a:solidFill>
              </a:rPr>
              <a:t>)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157192"/>
            <a:ext cx="518457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В качестве ООД могут выступать ЭВМ и другое вычислительное, измерительное и исполнительное оборудование автоматических и автоматизированных систем.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8144" y="4869160"/>
            <a:ext cx="2952328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Пересылка данных </a:t>
            </a:r>
            <a:r>
              <a:rPr lang="ru-RU" b="1" dirty="0">
                <a:solidFill>
                  <a:srgbClr val="0070C0"/>
                </a:solidFill>
              </a:rPr>
              <a:t>происходит с помощью сред и средств, объединяемых под названием среда передачи данных.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1224136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 marL="85725" indent="0">
              <a:buNone/>
            </a:pPr>
            <a:r>
              <a:rPr lang="ru-RU" dirty="0" smtClean="0"/>
              <a:t>Подготовка данных, передаваемых или получаемых ООД от среды передачи данных, осуществляется функциональным блоком, называемым аппаратурой окончания канала данных (АКД или DCE – </a:t>
            </a:r>
            <a:r>
              <a:rPr lang="ru-RU" dirty="0" err="1" smtClean="0"/>
              <a:t>Data</a:t>
            </a:r>
            <a:r>
              <a:rPr lang="ru-RU" dirty="0" smtClean="0"/>
              <a:t> </a:t>
            </a:r>
            <a:r>
              <a:rPr lang="ru-RU" dirty="0" err="1" smtClean="0"/>
              <a:t>Circuit-Terminating</a:t>
            </a:r>
            <a:r>
              <a:rPr lang="ru-RU" dirty="0" smtClean="0"/>
              <a:t> </a:t>
            </a:r>
            <a:r>
              <a:rPr lang="ru-RU" dirty="0" err="1" smtClean="0"/>
              <a:t>Equipment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799288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ООД и АКД вместе представляют собой станцию данных, которую часто называют узлом сети. Примером АКД может служить модем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013177"/>
            <a:ext cx="8568952" cy="1656184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 lnSpcReduction="10000"/>
          </a:bodyPr>
          <a:lstStyle/>
          <a:p>
            <a:pPr marL="85725" algn="just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ru-RU" sz="2200" dirty="0"/>
              <a:t>На основе вычислительных сетей могут строиться </a:t>
            </a:r>
            <a:r>
              <a:rPr lang="ru-RU" sz="2200" b="1" dirty="0">
                <a:solidFill>
                  <a:srgbClr val="0070C0"/>
                </a:solidFill>
              </a:rPr>
              <a:t>автоматизированные системы (AC) </a:t>
            </a:r>
            <a:r>
              <a:rPr lang="ru-RU" sz="2200" dirty="0"/>
              <a:t>– это совокупность управляемого объекта и автоматических управляющих устройств, в которых часть функций управления выполняет человек-оператор; комплекс технических, программных, других средств и персонала, предназначенный для автоматизации различных процессов</a:t>
            </a:r>
          </a:p>
        </p:txBody>
      </p:sp>
      <p:pic>
        <p:nvPicPr>
          <p:cNvPr id="1026" name="Picture 2" descr="http://netsis.softakademi.com.tr/img/urun/urun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5472608" cy="227687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56176" y="2951804"/>
            <a:ext cx="252028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АС </a:t>
            </a:r>
            <a:r>
              <a:rPr lang="ru-RU" b="1" dirty="0">
                <a:solidFill>
                  <a:srgbClr val="C00000"/>
                </a:solidFill>
              </a:rPr>
              <a:t>не может функционировать без участия </a:t>
            </a:r>
            <a:r>
              <a:rPr lang="ru-RU" b="1" dirty="0" smtClean="0">
                <a:solidFill>
                  <a:srgbClr val="C00000"/>
                </a:solidFill>
              </a:rPr>
              <a:t>человека в отличие от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автоматической.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flipH="1" flipV="1">
            <a:off x="7355802" y="450912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81642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Вычислительная система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– совокупность ЭВМ и средств программного обеспечения, предназначенная для выполнения вычислительных процессов, а также любая автоматизированная система, основанная на использовании ЭВМ.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Системы обработки данных (СОД) </a:t>
            </a:r>
            <a:r>
              <a:rPr lang="ru-RU" dirty="0" smtClean="0"/>
              <a:t>– комплекс технических и программных средств, предназначенных для автоматизации и централизации обработки данных.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4077072"/>
            <a:ext cx="345638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Системы обработки </a:t>
            </a:r>
            <a:r>
              <a:rPr lang="ru-RU" b="1" dirty="0" smtClean="0">
                <a:solidFill>
                  <a:srgbClr val="0070C0"/>
                </a:solidFill>
              </a:rPr>
              <a:t>данных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4797152"/>
            <a:ext cx="25922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сосредоточенные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096" y="4797152"/>
            <a:ext cx="252028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распределенные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5445224"/>
            <a:ext cx="3528392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 сосредоточенным СОД относят отдельные ЭВМ, вычислительные комплексы и вычислительные системы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5445224"/>
            <a:ext cx="3672408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К распределенным СОД относят системы телеобработки, вычислительные сети и системы передачи данных (СПД).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203848" y="4509120"/>
            <a:ext cx="360040" cy="21602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96136" y="4509120"/>
            <a:ext cx="288032" cy="21602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347864" y="5229200"/>
            <a:ext cx="216024" cy="14401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652120" y="5229200"/>
            <a:ext cx="216024" cy="14401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Использование вычислительных сетей позволяет получить следующие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266429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dirty="0" smtClean="0"/>
              <a:t>Сокращение затрат на поиск информации.</a:t>
            </a:r>
          </a:p>
          <a:p>
            <a:pPr lvl="0"/>
            <a:r>
              <a:rPr lang="ru-RU" sz="2000" dirty="0" smtClean="0"/>
              <a:t>Доступ к общему программному обеспечению.</a:t>
            </a:r>
          </a:p>
          <a:p>
            <a:pPr lvl="0"/>
            <a:r>
              <a:rPr lang="ru-RU" sz="2000" dirty="0" smtClean="0"/>
              <a:t>Получение значительных вычислительных мощностей (доступ к специальным процессорам, объединение вычислительных мощностей, входящих в сеть и т.д.).</a:t>
            </a:r>
          </a:p>
          <a:p>
            <a:pPr lvl="0"/>
            <a:r>
              <a:rPr lang="ru-RU" sz="2000" dirty="0" smtClean="0"/>
              <a:t>Доступ к памяти большой емкости, новые информационные технологии (сервис интернет, дистанционное образование, банковские системы, и т.д.)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3717032"/>
            <a:ext cx="8640960" cy="314096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/>
          </a:bodyPr>
          <a:lstStyle/>
          <a:p>
            <a:pPr marL="85725" algn="just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ru-RU" sz="2200" dirty="0"/>
              <a:t>Конечной целью создания любой вычислительной сети или системы  передачи данных является интегральное обслуживание пользователей.</a:t>
            </a:r>
          </a:p>
          <a:p>
            <a:pPr marL="85725" algn="just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ru-RU" sz="2200" b="1" dirty="0">
                <a:solidFill>
                  <a:srgbClr val="FFC000"/>
                </a:solidFill>
              </a:rPr>
              <a:t>Существует следующие основные критерии оценки ВС и СПД:</a:t>
            </a:r>
          </a:p>
          <a:p>
            <a:pPr marL="895350" lvl="0" indent="-266700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Производительность и пропускная способность.</a:t>
            </a:r>
          </a:p>
          <a:p>
            <a:pPr marL="895350" lvl="0" indent="-266700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Стоимость оборудования и монтажа.</a:t>
            </a:r>
          </a:p>
          <a:p>
            <a:pPr marL="895350" lvl="0" indent="-266700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Технологичность обслуживания.</a:t>
            </a:r>
          </a:p>
          <a:p>
            <a:pPr marL="895350" lvl="0" indent="-266700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Надежность и достоверность передачи информации.</a:t>
            </a:r>
          </a:p>
          <a:p>
            <a:pPr marL="895350" lvl="0" indent="-266700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Информационные возможности.</a:t>
            </a:r>
          </a:p>
          <a:p>
            <a:pPr marL="85725" algn="just">
              <a:lnSpc>
                <a:spcPct val="80000"/>
              </a:lnSpc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Централизация и децентрализация обработки данных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237626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Централизация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2420888"/>
            <a:ext cx="288032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процесс объединения различных данных в рамках вычислительной сети.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088" y="1700808"/>
            <a:ext cx="208823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Децентрализация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2420888"/>
            <a:ext cx="266429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обратный </a:t>
            </a:r>
            <a:r>
              <a:rPr lang="ru-RU" b="1" dirty="0" smtClean="0">
                <a:solidFill>
                  <a:srgbClr val="0070C0"/>
                </a:solidFill>
              </a:rPr>
              <a:t>процесс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--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данные распределяются по различным компьютерам сети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63688" y="2132856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228184" y="2132856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0" y="4005064"/>
            <a:ext cx="8424936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Децентрализованная система </a:t>
            </a:r>
            <a:r>
              <a:rPr lang="ru-RU" b="1" dirty="0">
                <a:solidFill>
                  <a:srgbClr val="0070C0"/>
                </a:solidFill>
              </a:rPr>
              <a:t>– многопроцессорная система или вычислительная сеть, в которой управление распределено по различным ее узлам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75856" y="1844824"/>
            <a:ext cx="187220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5103674"/>
            <a:ext cx="8568952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Распределенная система или система с распределенными функциями – </a:t>
            </a:r>
            <a:r>
              <a:rPr lang="ru-RU" b="1" dirty="0">
                <a:solidFill>
                  <a:srgbClr val="0070C0"/>
                </a:solidFill>
              </a:rPr>
              <a:t>автоматизированная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система, в которой отдельные функции и операции реализуются ее распределенными в пространстве технологическими узлами или подсистемами, в том числе и автономными; любая вычислительная система, позволяющая организовать взаимодействие вне независимых, но связанных между собой машин.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954107"/>
          </a:xfr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indent="5080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Факторы, стимулирующие развитие распределенной обработки данных: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268760"/>
            <a:ext cx="784887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Снижение стоимости процессоров и вычислительных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машин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Тенденции к централизации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Повышение квалификации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пользователя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Необходимость повышения надежности обработки и хранения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информации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Творчество пользователя.</a:t>
            </a: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Высокая стоимость использования вычислительных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каналов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Более удобный диалог пользователя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системы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Проблема взаимодействия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систем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Удаленный доступ к базам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данных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Доступ к сетевому программному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обеспечению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Фактор секретности хранения информации (в распределенной системе легче обеспечить секретность в отличие от централизованных систем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Перегрузка центральных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процессоров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61950" lvl="0" indent="-36195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Дефицит кадровых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программистов</a:t>
            </a:r>
            <a:endParaRPr lang="ru-RU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914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Лекция “КЛАССИФИКАЦИЯ ИНФОРМАЦИОННО-ВЫЧИСЛИТЕЛЬНЫХ СЕТЕЙ”</vt:lpstr>
      <vt:lpstr>КЛАССИФИКАЦИЯ ИНФОРМАЦИОННО-ВЫЧИСЛИТЕЛЬНЫХ СЕТЕЙ</vt:lpstr>
      <vt:lpstr>Отличительная особенность коммуникационной сети – большие расстояния между пунктами </vt:lpstr>
      <vt:lpstr>Слайд 4</vt:lpstr>
      <vt:lpstr>Слайд 5</vt:lpstr>
      <vt:lpstr>Слайд 6</vt:lpstr>
      <vt:lpstr>Использование вычислительных сетей позволяет получить следующие результаты:</vt:lpstr>
      <vt:lpstr>Централизация и децентрализация обработки данных</vt:lpstr>
      <vt:lpstr>Слайд 9</vt:lpstr>
      <vt:lpstr>Слайд 10</vt:lpstr>
      <vt:lpstr>Слайд 11</vt:lpstr>
      <vt:lpstr>Слайд 12</vt:lpstr>
    </vt:vector>
  </TitlesOfParts>
  <Company>Popov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</dc:creator>
  <cp:lastModifiedBy>Drach Vladimir &amp; Olga</cp:lastModifiedBy>
  <cp:revision>27</cp:revision>
  <dcterms:created xsi:type="dcterms:W3CDTF">2016-08-31T15:50:09Z</dcterms:created>
  <dcterms:modified xsi:type="dcterms:W3CDTF">2021-10-15T16:26:11Z</dcterms:modified>
</cp:coreProperties>
</file>