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4" r:id="rId2"/>
    <p:sldId id="275" r:id="rId3"/>
    <p:sldId id="276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3BD03-70CC-4FEA-BB02-6623CE73303C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EB53F-C36C-4D93-9B20-55BD3E46B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9FD1467-4694-4CF1-80C6-8F5FD6C3EED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4C633DA-63AE-475A-B5BE-DD176D75E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1467-4694-4CF1-80C6-8F5FD6C3EED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33DA-63AE-475A-B5BE-DD176D75E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1467-4694-4CF1-80C6-8F5FD6C3EED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33DA-63AE-475A-B5BE-DD176D75E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1467-4694-4CF1-80C6-8F5FD6C3EED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33DA-63AE-475A-B5BE-DD176D75E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9FD1467-4694-4CF1-80C6-8F5FD6C3EED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4C633DA-63AE-475A-B5BE-DD176D75E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1467-4694-4CF1-80C6-8F5FD6C3EED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33DA-63AE-475A-B5BE-DD176D75E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1467-4694-4CF1-80C6-8F5FD6C3EED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33DA-63AE-475A-B5BE-DD176D75E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1467-4694-4CF1-80C6-8F5FD6C3EED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33DA-63AE-475A-B5BE-DD176D75E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1467-4694-4CF1-80C6-8F5FD6C3EED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33DA-63AE-475A-B5BE-DD176D75E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1467-4694-4CF1-80C6-8F5FD6C3EED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33DA-63AE-475A-B5BE-DD176D75E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1467-4694-4CF1-80C6-8F5FD6C3EED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633DA-63AE-475A-B5BE-DD176D75E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FD1467-4694-4CF1-80C6-8F5FD6C3EED3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C633DA-63AE-475A-B5BE-DD176D75E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ЛОКАЛЬНЫЕ ВЫЧИСЛИТЕЛЬНЫЕ СЕТИ (ЛВС)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2021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"/>
            <a:ext cx="8229600" cy="1066800"/>
          </a:xfrm>
        </p:spPr>
        <p:txBody>
          <a:bodyPr/>
          <a:lstStyle/>
          <a:p>
            <a:r>
              <a:rPr lang="ru-RU" dirty="0" smtClean="0"/>
              <a:t>Структура сети передачи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517632" cy="1152128"/>
          </a:xfrm>
        </p:spPr>
        <p:txBody>
          <a:bodyPr>
            <a:normAutofit lnSpcReduction="10000"/>
          </a:bodyPr>
          <a:lstStyle/>
          <a:p>
            <a:pPr marL="25200" indent="0" algn="just">
              <a:spcBef>
                <a:spcPts val="0"/>
              </a:spcBef>
              <a:buNone/>
            </a:pPr>
            <a:r>
              <a:rPr lang="ru-RU" sz="2200" b="1" dirty="0" smtClean="0"/>
              <a:t>Система (сеть) передачи данных</a:t>
            </a:r>
            <a:r>
              <a:rPr lang="ru-RU" sz="2200" dirty="0" smtClean="0"/>
              <a:t> </a:t>
            </a:r>
            <a:r>
              <a:rPr lang="ru-RU" sz="2200" b="1" dirty="0" smtClean="0"/>
              <a:t>(СПД)</a:t>
            </a:r>
            <a:r>
              <a:rPr lang="ru-RU" sz="2200" dirty="0" smtClean="0"/>
              <a:t> или система передачи информации – это совокупность технических и программных средств, служащих для передачи информации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755576" y="2636912"/>
            <a:ext cx="7056784" cy="3096345"/>
            <a:chOff x="2498" y="4837"/>
            <a:chExt cx="7198" cy="3779"/>
          </a:xfrm>
        </p:grpSpPr>
        <p:sp>
          <p:nvSpPr>
            <p:cNvPr id="2064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498" y="4837"/>
              <a:ext cx="7198" cy="377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3720" y="5107"/>
              <a:ext cx="1359" cy="675"/>
            </a:xfrm>
            <a:prstGeom prst="flowChartAlternateProcess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Источник</a:t>
              </a:r>
              <a:endPara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информации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>
              <a:off x="3720" y="6592"/>
              <a:ext cx="1359" cy="672"/>
            </a:xfrm>
            <a:prstGeom prst="flowChartAlternateProcess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Передатчик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5486" y="6592"/>
              <a:ext cx="1358" cy="671"/>
            </a:xfrm>
            <a:prstGeom prst="flowChartAlternateProcess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Канал передачи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7252" y="6592"/>
              <a:ext cx="1358" cy="671"/>
            </a:xfrm>
            <a:prstGeom prst="flowChartAlternateProcess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Приемник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7252" y="5107"/>
              <a:ext cx="1357" cy="675"/>
            </a:xfrm>
            <a:prstGeom prst="flowChartAlternateProcess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Потребитель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информации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8" name="AutoShape 10"/>
            <p:cNvSpPr>
              <a:spLocks noChangeShapeType="1"/>
            </p:cNvSpPr>
            <p:nvPr/>
          </p:nvSpPr>
          <p:spPr bwMode="auto">
            <a:xfrm>
              <a:off x="4400" y="5797"/>
              <a:ext cx="1" cy="780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AutoShape 9"/>
            <p:cNvSpPr>
              <a:spLocks noChangeShapeType="1"/>
            </p:cNvSpPr>
            <p:nvPr/>
          </p:nvSpPr>
          <p:spPr bwMode="auto">
            <a:xfrm>
              <a:off x="5094" y="6928"/>
              <a:ext cx="377" cy="1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AutoShape 8"/>
            <p:cNvSpPr>
              <a:spLocks noChangeShapeType="1"/>
            </p:cNvSpPr>
            <p:nvPr/>
          </p:nvSpPr>
          <p:spPr bwMode="auto">
            <a:xfrm>
              <a:off x="6859" y="6928"/>
              <a:ext cx="378" cy="1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AutoShape 7"/>
            <p:cNvSpPr>
              <a:spLocks noChangeShapeType="1"/>
            </p:cNvSpPr>
            <p:nvPr/>
          </p:nvSpPr>
          <p:spPr bwMode="auto">
            <a:xfrm flipH="1" flipV="1">
              <a:off x="7930" y="5797"/>
              <a:ext cx="1" cy="780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AutoShape 6"/>
            <p:cNvSpPr>
              <a:spLocks/>
            </p:cNvSpPr>
            <p:nvPr/>
          </p:nvSpPr>
          <p:spPr bwMode="auto">
            <a:xfrm>
              <a:off x="5486" y="7671"/>
              <a:ext cx="1087" cy="405"/>
            </a:xfrm>
            <a:prstGeom prst="borderCallout2">
              <a:avLst>
                <a:gd name="adj1" fmla="val 33333"/>
                <a:gd name="adj2" fmla="val -8333"/>
                <a:gd name="adj3" fmla="val 33333"/>
                <a:gd name="adj4" fmla="val -19097"/>
                <a:gd name="adj5" fmla="val -181481"/>
                <a:gd name="adj6" fmla="val -3003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Сигнал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3" name="AutoShape 5"/>
            <p:cNvSpPr>
              <a:spLocks/>
            </p:cNvSpPr>
            <p:nvPr/>
          </p:nvSpPr>
          <p:spPr bwMode="auto">
            <a:xfrm>
              <a:off x="2498" y="5917"/>
              <a:ext cx="1358" cy="405"/>
            </a:xfrm>
            <a:prstGeom prst="borderCallout2">
              <a:avLst>
                <a:gd name="adj1" fmla="val 33333"/>
                <a:gd name="adj2" fmla="val 106667"/>
                <a:gd name="adj3" fmla="val 33333"/>
                <a:gd name="adj4" fmla="val 123194"/>
                <a:gd name="adj5" fmla="val 0"/>
                <a:gd name="adj6" fmla="val 140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Сообщение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" name="AutoShape 4"/>
            <p:cNvSpPr>
              <a:spLocks/>
            </p:cNvSpPr>
            <p:nvPr/>
          </p:nvSpPr>
          <p:spPr bwMode="auto">
            <a:xfrm>
              <a:off x="5486" y="5782"/>
              <a:ext cx="1087" cy="405"/>
            </a:xfrm>
            <a:prstGeom prst="borderCallout2">
              <a:avLst>
                <a:gd name="adj1" fmla="val 33333"/>
                <a:gd name="adj2" fmla="val 108333"/>
                <a:gd name="adj3" fmla="val 33333"/>
                <a:gd name="adj4" fmla="val 123611"/>
                <a:gd name="adj5" fmla="val 285185"/>
                <a:gd name="adj6" fmla="val 13906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Сигнал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" name="AutoShape 3"/>
            <p:cNvSpPr>
              <a:spLocks/>
            </p:cNvSpPr>
            <p:nvPr/>
          </p:nvSpPr>
          <p:spPr bwMode="auto">
            <a:xfrm>
              <a:off x="8338" y="6052"/>
              <a:ext cx="1358" cy="405"/>
            </a:xfrm>
            <a:prstGeom prst="borderCallout2">
              <a:avLst>
                <a:gd name="adj1" fmla="val 33333"/>
                <a:gd name="adj2" fmla="val -6667"/>
                <a:gd name="adj3" fmla="val 33333"/>
                <a:gd name="adj4" fmla="val -17500"/>
                <a:gd name="adj5" fmla="val 68056"/>
                <a:gd name="adj6" fmla="val -28333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Сообщение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5536" y="55172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составе структуры СПД можно выделить:</a:t>
            </a:r>
          </a:p>
          <a:p>
            <a:r>
              <a:rPr lang="ru-RU" dirty="0" smtClean="0"/>
              <a:t> – канал передачи (канал связи – КС);</a:t>
            </a:r>
          </a:p>
          <a:p>
            <a:r>
              <a:rPr lang="ru-RU" dirty="0" smtClean="0"/>
              <a:t> – источник (передатчик) информации;</a:t>
            </a:r>
          </a:p>
          <a:p>
            <a:r>
              <a:rPr lang="ru-RU" dirty="0" smtClean="0"/>
              <a:t> – потребитель (приемник) информации.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724128" y="4941168"/>
            <a:ext cx="3096344" cy="1754326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!!! Источник и потребитель информации непосредственно в СПД не входят – они являются абонентами системы передачи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ru-RU" dirty="0" smtClean="0"/>
              <a:t>Структура сети передачи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1296144"/>
          </a:xfrm>
          <a:solidFill>
            <a:srgbClr val="00B0F0"/>
          </a:solidFill>
        </p:spPr>
        <p:txBody>
          <a:bodyPr vert="horz">
            <a:noAutofit/>
          </a:bodyPr>
          <a:lstStyle/>
          <a:p>
            <a:pPr marL="0" indent="0" algn="just">
              <a:lnSpc>
                <a:spcPct val="90000"/>
              </a:lnSpc>
              <a:buFont typeface="Georgia"/>
              <a:buNone/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Абонентами также могут быть компьютеры, </a:t>
            </a:r>
            <a:r>
              <a:rPr lang="ru-RU" sz="2000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маршрутизаторы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ЛВС, системы хранения информации, телефонные аппараты, пейджеры, различного рода датчики и исполнительные устройства, а также люди.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3068960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Передатчик служит для преобразования полученного от абонента сообщения в сигнал, передаваемый по каналу связи, приемник – для обратного преобразования сигнала в сообщение, поступающее абоненту.</a:t>
            </a:r>
          </a:p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5053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сети передачи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1440160"/>
          </a:xfrm>
          <a:solidFill>
            <a:srgbClr val="00B0F0"/>
          </a:solidFill>
        </p:spPr>
        <p:txBody>
          <a:bodyPr vert="horz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В идеальном случае, при передаче должно быть однозначное соответствие между передаваемым и получаемым сообщениями. Однако </a:t>
            </a:r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под действием помех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, возникающих в канале связи, в приемнике и передатчике, это соответствие может быть искажено, и тогда говорят о недостоверной передаче информации.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000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9704" name="Picture 8" descr="http://nabludau.ru/wp-content/uploads/2015/02/Prichiny-vozniknov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476250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84784"/>
            <a:ext cx="7992888" cy="2016224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/>
          <a:p>
            <a:pPr algn="just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Передатчик и приемник, т.е. АПД, непосредственно связывают терминальные устройства – оконечные устройства (источник и приемник информации) с каналом связи. Примерами АПД могут служить модемы, терминальные адаптеры, сетевые карты и т. д. АПД работает на физическом уровне, отвечая за передачу и прием сигнала нужной формы и мощ­ности в физическую среду (линию связи).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Структура сети передачи данных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 l="13509" t="25542" r="26871" b="41240"/>
          <a:stretch>
            <a:fillRect/>
          </a:stretch>
        </p:blipFill>
        <p:spPr bwMode="auto">
          <a:xfrm>
            <a:off x="899592" y="3573016"/>
            <a:ext cx="687904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63093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ПП –прикладной процесс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556792"/>
            <a:ext cx="7920880" cy="646331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/>
          <a:p>
            <a:pPr algn="just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В состав структуры сети передачи данных входят следующие программные и аппаратные компоненты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сети передачи данных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42088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1. Прикладной процесс (ПП)</a:t>
            </a:r>
            <a:r>
              <a:rPr lang="ru-RU" dirty="0" smtClean="0"/>
              <a:t> – это некоторое приложение конечного пользователя, реализованное в прикладной программе. Прикладные процессы используют некоторые данные, расположенные в (БД) или в файлах данных. Учитывая логически связи, взаимодействие Источника и Потребителя информации в СПД можно рассматривать как взаимодействие прикладных процессов конечных пользователей через коммуникационную сеть.</a:t>
            </a:r>
          </a:p>
          <a:p>
            <a:endParaRPr lang="ru-RU" dirty="0"/>
          </a:p>
        </p:txBody>
      </p:sp>
      <p:pic>
        <p:nvPicPr>
          <p:cNvPr id="32770" name="Picture 2" descr="http://16315-presscdn-0-27.pagely.netdna-cdn.com/wp-content/uploads/2013/07/Fotolia_50400170_Subscription_Monthly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357208"/>
            <a:ext cx="3752300" cy="2500792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13509" t="25542" r="26871" b="41240"/>
          <a:stretch>
            <a:fillRect/>
          </a:stretch>
        </p:blipFill>
        <p:spPr bwMode="auto">
          <a:xfrm>
            <a:off x="467544" y="4725144"/>
            <a:ext cx="38862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сети передачи данных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7848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/>
              <a:t>2. Оборудование обработки данных (ООД, DTE)</a:t>
            </a:r>
            <a:r>
              <a:rPr lang="ru-RU" dirty="0" smtClean="0"/>
              <a:t> – это оборудование, подключаемое к сети передачи данных или к ВС и обеспечивающее пользователей системы стандартным интерфейсом. ООД так же называют </a:t>
            </a:r>
            <a:r>
              <a:rPr lang="ru-RU" i="1" dirty="0" smtClean="0"/>
              <a:t>оконечным оборудованием данных</a:t>
            </a:r>
            <a:r>
              <a:rPr lang="ru-RU" dirty="0" smtClean="0"/>
              <a:t>. В качестве ООД могут выступать любые ЭВМ из существующих классов и другие технические средства, например: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3284984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 ЭВМ, используемые для автоматизации процессов;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 рабочая станция или аппаратные устройства используемые в автоматической системе управления;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 терминал, для ввода-вывода информации (например, кассовый аппарат, банковский автомат и т.п.).</a:t>
            </a:r>
          </a:p>
          <a:p>
            <a:pPr algn="just"/>
            <a:endParaRPr lang="ru-RU" dirty="0"/>
          </a:p>
        </p:txBody>
      </p:sp>
      <p:pic>
        <p:nvPicPr>
          <p:cNvPr id="33795" name="Picture 3" descr="http://1.bp.blogspot.com/-6vKk7rcquuQ/Uyg9sXbuH1I/AAAAAAAAA-8/H97i99GbjIA/s1600/image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41121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сети передачи данных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1556792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3. Аппаратура передачи данных (АПД, DCE)</a:t>
            </a:r>
            <a:r>
              <a:rPr lang="ru-RU" dirty="0" smtClean="0"/>
              <a:t> – это устройство в составе рабочей станции для передачи данных, обеспечивающее преобразование и кодирование сигналов между ООД и линией связи. </a:t>
            </a:r>
          </a:p>
        </p:txBody>
      </p:sp>
      <p:pic>
        <p:nvPicPr>
          <p:cNvPr id="34818" name="Picture 2" descr="http://datanets.ru/174/10.2.3.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267325" cy="22955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4509120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4. Линия связи (канал связи)</a:t>
            </a:r>
            <a:r>
              <a:rPr lang="ru-RU" dirty="0" smtClean="0"/>
              <a:t> – это физическая линия, посредством которой осуществляется соединение передающей и принимающей аппаратуры в сети передачи данных.</a:t>
            </a:r>
            <a:endParaRPr lang="ru-RU" dirty="0"/>
          </a:p>
        </p:txBody>
      </p:sp>
      <p:pic>
        <p:nvPicPr>
          <p:cNvPr id="34820" name="Picture 4" descr="http://myppt.net/u/storage/ppt_414/7830-1381778956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496944" cy="1200329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/>
          <a:p>
            <a:pPr algn="just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Основная функция СПД заключается в том, чтобы связать ООД таким образом, чтобы можно было обеспечить обмен данными между ними, а так же резервирование данных в случае отказа какого-либо оборудования.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сети передачи данных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44522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Любые коммуникации в сетях состоят из </a:t>
            </a:r>
            <a:r>
              <a:rPr lang="ru-RU" i="1" dirty="0" smtClean="0"/>
              <a:t>двухточечных</a:t>
            </a:r>
            <a:r>
              <a:rPr lang="ru-RU" dirty="0" smtClean="0"/>
              <a:t> (</a:t>
            </a:r>
            <a:r>
              <a:rPr lang="ru-RU" dirty="0" err="1" smtClean="0"/>
              <a:t>Point-to-Point</a:t>
            </a:r>
            <a:r>
              <a:rPr lang="ru-RU" dirty="0" smtClean="0"/>
              <a:t>) и </a:t>
            </a:r>
            <a:r>
              <a:rPr lang="ru-RU" i="1" dirty="0" smtClean="0"/>
              <a:t>многоточечных</a:t>
            </a:r>
            <a:r>
              <a:rPr lang="ru-RU" dirty="0" smtClean="0"/>
              <a:t> (</a:t>
            </a:r>
            <a:r>
              <a:rPr lang="ru-RU" dirty="0" err="1" smtClean="0"/>
              <a:t>Point-to-Multi-point</a:t>
            </a:r>
            <a:r>
              <a:rPr lang="ru-RU" dirty="0" smtClean="0"/>
              <a:t>) соединений. Тип соединения определяет, какое количество устройств одновременно подключаются к одной среде передачи.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4937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132856"/>
            <a:ext cx="8424936" cy="1477328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/>
          <a:p>
            <a:pPr algn="just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Двухточечное соединение предполагает наличие линий связи между двумя различными АПД. При этом они монопольно используют канал связи. Поскольку в двухточечном соединении два устройства полностью контролируют канал связи, каждому из них гарантирована определенная пропускная способность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сети передачи данных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77072"/>
            <a:ext cx="8280920" cy="1631216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Многоточечное соединение характеризуется тем, что к линии связи подключено более двух различных устройств передачи (приема) данных. Т.е. канал связи совместно используется многими устройствами. Поэтому пропускная способность канала связи делится между всеми участниками соединения.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Одноранговые</a:t>
            </a:r>
            <a:r>
              <a:rPr lang="ru-RU" b="1" i="1" dirty="0" smtClean="0"/>
              <a:t> сети и </a:t>
            </a:r>
            <a:br>
              <a:rPr lang="ru-RU" b="1" i="1" dirty="0" smtClean="0"/>
            </a:br>
            <a:r>
              <a:rPr lang="ru-RU" b="1" i="1" dirty="0" smtClean="0"/>
              <a:t>сети «клиент-сервер»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2021 г.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ЛВС. </a:t>
            </a:r>
            <a:r>
              <a:rPr lang="ru-RU" b="1" i="1" dirty="0" smtClean="0"/>
              <a:t>Основные определения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240360"/>
          </a:xfrm>
        </p:spPr>
        <p:txBody>
          <a:bodyPr/>
          <a:lstStyle/>
          <a:p>
            <a:pPr marL="85725" indent="23813">
              <a:buNone/>
            </a:pPr>
            <a:r>
              <a:rPr lang="ru-RU" dirty="0" smtClean="0"/>
              <a:t>Основное назначение любой компьютерной сети – предоставление информационных и вычислительных ресурсов подключенным к ней пользователям. С этой точки зрения локальную вычислительную сеть можно рассматривать как совокупность серверов и рабочих станций.</a:t>
            </a:r>
          </a:p>
          <a:p>
            <a:endParaRPr lang="ru-RU" dirty="0"/>
          </a:p>
        </p:txBody>
      </p:sp>
      <p:pic>
        <p:nvPicPr>
          <p:cNvPr id="62466" name="Picture 2" descr="http://22sb.ru/wp-content/uploads/2015/03/proektirovan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4752975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Сети </a:t>
            </a:r>
            <a:r>
              <a:rPr lang="ru-RU" b="1" i="1" dirty="0" err="1" smtClean="0"/>
              <a:t>одноранговые</a:t>
            </a:r>
            <a:r>
              <a:rPr lang="ru-RU" b="1" i="1" dirty="0" smtClean="0"/>
              <a:t> и клиент-сервер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05744"/>
          </a:xfrm>
          <a:solidFill>
            <a:schemeClr val="accent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Вычислительные сети делятся на два большие класса: </a:t>
            </a:r>
            <a:r>
              <a:rPr lang="ru-RU" dirty="0" err="1" smtClean="0">
                <a:solidFill>
                  <a:schemeClr val="bg1"/>
                </a:solidFill>
              </a:rPr>
              <a:t>одноранговые</a:t>
            </a:r>
            <a:r>
              <a:rPr lang="ru-RU" dirty="0" smtClean="0">
                <a:solidFill>
                  <a:schemeClr val="bg1"/>
                </a:solidFill>
              </a:rPr>
              <a:t> сети (</a:t>
            </a:r>
            <a:r>
              <a:rPr lang="ru-RU" dirty="0" err="1" smtClean="0">
                <a:solidFill>
                  <a:schemeClr val="bg1"/>
                </a:solidFill>
              </a:rPr>
              <a:t>Peer-to-Peer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Network</a:t>
            </a:r>
            <a:r>
              <a:rPr lang="ru-RU" dirty="0" smtClean="0">
                <a:solidFill>
                  <a:schemeClr val="bg1"/>
                </a:solidFill>
              </a:rPr>
              <a:t>) и </a:t>
            </a:r>
            <a:r>
              <a:rPr lang="ru-RU" dirty="0" err="1" smtClean="0">
                <a:solidFill>
                  <a:schemeClr val="bg1"/>
                </a:solidFill>
              </a:rPr>
              <a:t>клиент-сервисные</a:t>
            </a:r>
            <a:r>
              <a:rPr lang="ru-RU" dirty="0" smtClean="0">
                <a:solidFill>
                  <a:schemeClr val="bg1"/>
                </a:solidFill>
              </a:rPr>
              <a:t> сети (иерархические, </a:t>
            </a:r>
            <a:r>
              <a:rPr lang="ru-RU" dirty="0" err="1" smtClean="0">
                <a:solidFill>
                  <a:schemeClr val="bg1"/>
                </a:solidFill>
              </a:rPr>
              <a:t>Client-Server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Network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996952"/>
            <a:ext cx="4824536" cy="1175706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rmAutofit/>
          </a:bodyPr>
          <a:lstStyle/>
          <a:p>
            <a:pPr marL="85725" algn="just">
              <a:lnSpc>
                <a:spcPct val="8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200" dirty="0"/>
              <a:t>В зависимости от того, как распределены функции между компьютерами сети, они могут выступать в трех разных ролях: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365104"/>
            <a:ext cx="3096344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indent="5080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b="1" dirty="0">
                <a:solidFill>
                  <a:srgbClr val="0070C0"/>
                </a:solidFill>
              </a:rPr>
              <a:t>Компьютер, занимающийся исключительно обслуживанием запросов других компьютеров, играет роль выделенного сервера сети.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4509120"/>
            <a:ext cx="2016224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indent="5080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b="1" dirty="0">
                <a:solidFill>
                  <a:srgbClr val="0070C0"/>
                </a:solidFill>
              </a:rPr>
              <a:t>Компьютер, обращающийся с запросами к ресурсам другой машины, играет роль узла-клиента.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3284984"/>
            <a:ext cx="2448272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indent="5080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b="1" dirty="0">
                <a:solidFill>
                  <a:srgbClr val="0070C0"/>
                </a:solidFill>
              </a:rPr>
              <a:t>Компьютер, совмещающий функции клиента и сервера, является </a:t>
            </a:r>
            <a:r>
              <a:rPr lang="ru-RU" b="1" dirty="0" err="1">
                <a:solidFill>
                  <a:srgbClr val="0070C0"/>
                </a:solidFill>
              </a:rPr>
              <a:t>одноранговым</a:t>
            </a:r>
            <a:r>
              <a:rPr lang="ru-RU" b="1" dirty="0">
                <a:solidFill>
                  <a:srgbClr val="0070C0"/>
                </a:solidFill>
              </a:rPr>
              <a:t> узлом. Сеть не может состоять только из клиентских или только из серверных узлов.</a:t>
            </a:r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flipH="1">
            <a:off x="1727684" y="4149080"/>
            <a:ext cx="252028" cy="21602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>
            <a:off x="4860032" y="4149080"/>
            <a:ext cx="72008" cy="360040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</p:cNvCxnSpPr>
          <p:nvPr/>
        </p:nvCxnSpPr>
        <p:spPr>
          <a:xfrm flipV="1">
            <a:off x="6228184" y="3573016"/>
            <a:ext cx="288032" cy="11789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Сети </a:t>
            </a:r>
            <a:r>
              <a:rPr lang="ru-RU" b="1" i="1" dirty="0" err="1" smtClean="0"/>
              <a:t>одноранговые</a:t>
            </a:r>
            <a:r>
              <a:rPr lang="ru-RU" b="1" i="1" dirty="0" smtClean="0"/>
              <a:t> и клиент-сервер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500174"/>
            <a:ext cx="7488832" cy="1086960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Autofit/>
          </a:bodyPr>
          <a:lstStyle/>
          <a:p>
            <a:pPr marL="85725" algn="ctr">
              <a:lnSpc>
                <a:spcPct val="8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800" dirty="0" smtClean="0"/>
              <a:t>В СООТВЕТСТВИИ С УКАЗАННЫМИ РОЛЯМИ СЕТЬ МОЖЕТ БЫТЬ ПОСТРОЕНА ПО ОДНОЙ ИЗ ТРЕХ СХЕМ: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214686"/>
            <a:ext cx="310375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lvl="0" indent="5080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400" b="1" dirty="0" smtClean="0">
                <a:solidFill>
                  <a:srgbClr val="0070C0"/>
                </a:solidFill>
              </a:rPr>
              <a:t>Сеть на </a:t>
            </a:r>
            <a:r>
              <a:rPr lang="ru-RU" sz="2400" b="1" dirty="0">
                <a:solidFill>
                  <a:srgbClr val="0070C0"/>
                </a:solidFill>
              </a:rPr>
              <a:t>основе </a:t>
            </a:r>
            <a:r>
              <a:rPr lang="ru-RU" sz="2400" b="1" dirty="0" err="1">
                <a:solidFill>
                  <a:srgbClr val="0070C0"/>
                </a:solidFill>
              </a:rPr>
              <a:t>одноранговых</a:t>
            </a:r>
            <a:r>
              <a:rPr lang="ru-RU" sz="2400" b="1" dirty="0">
                <a:solidFill>
                  <a:srgbClr val="0070C0"/>
                </a:solidFill>
              </a:rPr>
              <a:t> узлов – </a:t>
            </a:r>
            <a:r>
              <a:rPr lang="ru-RU" sz="2400" b="1" dirty="0" err="1">
                <a:solidFill>
                  <a:srgbClr val="0070C0"/>
                </a:solidFill>
              </a:rPr>
              <a:t>одноранговая</a:t>
            </a:r>
            <a:r>
              <a:rPr lang="ru-RU" sz="2400" b="1" dirty="0">
                <a:solidFill>
                  <a:srgbClr val="0070C0"/>
                </a:solidFill>
              </a:rPr>
              <a:t> сеть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68" y="4500570"/>
            <a:ext cx="250033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indent="5080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400" b="1" dirty="0" smtClean="0">
                <a:solidFill>
                  <a:srgbClr val="0070C0"/>
                </a:solidFill>
              </a:rPr>
              <a:t>Сеть на </a:t>
            </a:r>
            <a:r>
              <a:rPr lang="ru-RU" sz="2400" b="1" dirty="0">
                <a:solidFill>
                  <a:srgbClr val="0070C0"/>
                </a:solidFill>
              </a:rPr>
              <a:t>основе клиентов и серверов – сеть с выделенными серверами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12" y="3143248"/>
            <a:ext cx="2286016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lvl="0" indent="5080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400" b="1" dirty="0" smtClean="0">
                <a:solidFill>
                  <a:srgbClr val="0070C0"/>
                </a:solidFill>
              </a:rPr>
              <a:t>Сеть, </a:t>
            </a:r>
            <a:r>
              <a:rPr lang="ru-RU" sz="2400" b="1" dirty="0">
                <a:solidFill>
                  <a:srgbClr val="0070C0"/>
                </a:solidFill>
              </a:rPr>
              <a:t>включающая узлы всех типов – гибридная </a:t>
            </a:r>
            <a:r>
              <a:rPr lang="ru-RU" sz="2400" b="1" dirty="0" smtClean="0">
                <a:solidFill>
                  <a:srgbClr val="0070C0"/>
                </a:solidFill>
              </a:rPr>
              <a:t>сеть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105964" y="2608888"/>
            <a:ext cx="717230" cy="6429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 rot="16200000" flipH="1">
            <a:off x="3839762" y="3518299"/>
            <a:ext cx="1928824" cy="3571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679421" y="2678901"/>
            <a:ext cx="571504" cy="35719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Одноранговые</a:t>
            </a:r>
            <a:r>
              <a:rPr lang="ru-RU" b="1" dirty="0" smtClean="0"/>
              <a:t> сети. Особенности.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72188" cy="49377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Сети равноправных компьютеров, каждый их которых имеет уникальное имя (</a:t>
            </a:r>
            <a:r>
              <a:rPr lang="ru-RU" dirty="0" err="1" smtClean="0">
                <a:solidFill>
                  <a:srgbClr val="00B0F0"/>
                </a:solidFill>
              </a:rPr>
              <a:t>имя</a:t>
            </a:r>
            <a:r>
              <a:rPr lang="ru-RU" dirty="0" smtClean="0">
                <a:solidFill>
                  <a:srgbClr val="00B0F0"/>
                </a:solidFill>
              </a:rPr>
              <a:t> компьютера) и обычно пароль для входа в него во время загрузки ОС.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Каждый компьютер такой сети может одновременно являться и сервером и клиентом сети, хотя вполне допустимо назначение одного компьютера только сервером, а другого только клиентом</a:t>
            </a:r>
            <a:endParaRPr lang="en-US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Каждый пользователь может по своему желанию объявить какой-либо ресурс своего компьютера разделяемым, после чего другие пользователи могут с ним работать.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На всех компьютерах устанавливается ОС, которая предоставляет всем компьютерам в сети потенциально равные возможности. </a:t>
            </a:r>
            <a:endParaRPr lang="ru-RU" dirty="0"/>
          </a:p>
        </p:txBody>
      </p:sp>
      <p:pic>
        <p:nvPicPr>
          <p:cNvPr id="1026" name="Picture 2" descr="http://images.myshared.ru/4/64263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714488"/>
            <a:ext cx="3071834" cy="355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Одноранговые</a:t>
            </a:r>
            <a:r>
              <a:rPr lang="ru-RU" b="1" dirty="0" smtClean="0"/>
              <a:t> сети. Особенности.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614364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Функциональная несимметричность</a:t>
            </a:r>
            <a:r>
              <a:rPr lang="ru-RU" sz="1600" dirty="0" smtClean="0"/>
              <a:t>. Обычно некоторые пользователи не желают предоставлять свои ресурсы для совместного доступа. В таком случае серверные возможности их операционных систем не активизируются, и компьютеры играют роль «чистых» клиентов.</a:t>
            </a:r>
          </a:p>
          <a:p>
            <a:r>
              <a:rPr lang="ru-RU" sz="1600" dirty="0" smtClean="0"/>
              <a:t>Администратор может закрепить за некоторыми компьютерами сети только функции, связанные с обслуживанием запросов от остальных компьютеров, превратив их таким образом в «чистые» серверы, за которыми пользователи не работают.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В такой конфигурации </a:t>
            </a:r>
            <a:r>
              <a:rPr lang="ru-RU" sz="1600" dirty="0" err="1" smtClean="0">
                <a:solidFill>
                  <a:srgbClr val="FF0000"/>
                </a:solidFill>
              </a:rPr>
              <a:t>одноранговые</a:t>
            </a:r>
            <a:r>
              <a:rPr lang="ru-RU" sz="1600" dirty="0" smtClean="0">
                <a:solidFill>
                  <a:srgbClr val="FF0000"/>
                </a:solidFill>
              </a:rPr>
              <a:t> сети становятся похожими на сети с </a:t>
            </a:r>
            <a:r>
              <a:rPr lang="ru-RU" sz="1600" b="1" dirty="0" smtClean="0">
                <a:solidFill>
                  <a:srgbClr val="FF0000"/>
                </a:solidFill>
              </a:rPr>
              <a:t>выделенными серверами</a:t>
            </a:r>
            <a:r>
              <a:rPr lang="ru-RU" sz="1600" dirty="0" smtClean="0">
                <a:solidFill>
                  <a:srgbClr val="FF0000"/>
                </a:solidFill>
              </a:rPr>
              <a:t>, однако есть существенное различие. </a:t>
            </a:r>
            <a:r>
              <a:rPr lang="ru-RU" sz="1600" dirty="0" smtClean="0">
                <a:solidFill>
                  <a:srgbClr val="00B050"/>
                </a:solidFill>
              </a:rPr>
              <a:t>Изначально в </a:t>
            </a:r>
            <a:r>
              <a:rPr lang="ru-RU" sz="1600" dirty="0" err="1" smtClean="0">
                <a:solidFill>
                  <a:srgbClr val="00B050"/>
                </a:solidFill>
              </a:rPr>
              <a:t>одноранговых</a:t>
            </a:r>
            <a:r>
              <a:rPr lang="ru-RU" sz="1600" dirty="0" smtClean="0">
                <a:solidFill>
                  <a:srgbClr val="00B050"/>
                </a:solidFill>
              </a:rPr>
              <a:t> сетях отсутствует специализация ОС в зависимости от того, какую роль играет компьютер – клиента или сервера. Изменение роли компьютера в </a:t>
            </a:r>
            <a:r>
              <a:rPr lang="ru-RU" sz="1600" dirty="0" err="1" smtClean="0">
                <a:solidFill>
                  <a:srgbClr val="00B050"/>
                </a:solidFill>
              </a:rPr>
              <a:t>одноранговой</a:t>
            </a:r>
            <a:r>
              <a:rPr lang="ru-RU" sz="1600" dirty="0" smtClean="0">
                <a:solidFill>
                  <a:srgbClr val="00B050"/>
                </a:solidFill>
              </a:rPr>
              <a:t> сети достигается за счет того, что функции серверной или клиентской частей просто не используются. 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18434" name="Picture 2" descr="http://school.xvatit.com/images/0/0a/%D0%86%D0%BD%D1%84%D0%BE%D1%80%D0%BC%D0%B0%D1%82%D0%B8%D0%BA%D0%B0_10_10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86124"/>
            <a:ext cx="5429288" cy="1449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/>
          <a:lstStyle/>
          <a:p>
            <a:r>
              <a:rPr lang="ru-RU" b="1" dirty="0" err="1" smtClean="0"/>
              <a:t>Одноранговые</a:t>
            </a:r>
            <a:r>
              <a:rPr lang="ru-RU" b="1" dirty="0" smtClean="0"/>
              <a:t> сети. Особенности.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229600" cy="1323439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marL="0" indent="5080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000" b="1" dirty="0" err="1" smtClean="0">
                <a:solidFill>
                  <a:srgbClr val="0070C0"/>
                </a:solidFill>
              </a:rPr>
              <a:t>Одноранговые</a:t>
            </a:r>
            <a:r>
              <a:rPr lang="ru-RU" sz="2000" b="1" dirty="0" smtClean="0">
                <a:solidFill>
                  <a:srgbClr val="0070C0"/>
                </a:solidFill>
              </a:rPr>
              <a:t> сетевые ОС способны предоставлять большинство всех тех сервисов и ресурсов, что и клиент/серверные сетевые ОС. Они также характеризуются простотой установки и относительной дешевизной.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3071810"/>
            <a:ext cx="8143932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indent="5080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000" b="1" dirty="0" smtClean="0">
                <a:solidFill>
                  <a:srgbClr val="0070C0"/>
                </a:solidFill>
              </a:rPr>
              <a:t>Из-за большой самостоятельности компьютеров в таких сетях </a:t>
            </a:r>
            <a:r>
              <a:rPr lang="ru-RU" sz="2000" b="1" dirty="0" smtClean="0">
                <a:solidFill>
                  <a:srgbClr val="FFC000"/>
                </a:solidFill>
              </a:rPr>
              <a:t>редко бывает ситуация перегрузки</a:t>
            </a:r>
            <a:r>
              <a:rPr lang="ru-RU" sz="2000" b="1" dirty="0" smtClean="0">
                <a:solidFill>
                  <a:srgbClr val="0070C0"/>
                </a:solidFill>
              </a:rPr>
              <a:t> (к тому же количество компьютеров обычно не велико, не больше 10).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2143116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Достоинством </a:t>
            </a:r>
            <a:r>
              <a:rPr lang="ru-RU" sz="2000" b="1" dirty="0" err="1" smtClean="0">
                <a:solidFill>
                  <a:srgbClr val="00B050"/>
                </a:solidFill>
              </a:rPr>
              <a:t>одноранговых</a:t>
            </a:r>
            <a:r>
              <a:rPr lang="ru-RU" sz="2000" b="1" dirty="0" smtClean="0">
                <a:solidFill>
                  <a:srgbClr val="00B050"/>
                </a:solidFill>
              </a:rPr>
              <a:t> сетей </a:t>
            </a:r>
            <a:r>
              <a:rPr lang="ru-RU" sz="2000" dirty="0" smtClean="0">
                <a:solidFill>
                  <a:srgbClr val="00B050"/>
                </a:solidFill>
              </a:rPr>
              <a:t>является их высокая гибкость – в зависимости от конкретной задачи сеть может использоваться очень активно, либо совсем не использоваться.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071942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Установка </a:t>
            </a:r>
            <a:r>
              <a:rPr lang="ru-RU" sz="2000" b="1" dirty="0" err="1" smtClean="0">
                <a:solidFill>
                  <a:srgbClr val="00B050"/>
                </a:solidFill>
              </a:rPr>
              <a:t>одноранговых</a:t>
            </a:r>
            <a:r>
              <a:rPr lang="ru-RU" sz="2000" b="1" dirty="0" smtClean="0">
                <a:solidFill>
                  <a:srgbClr val="00B050"/>
                </a:solidFill>
              </a:rPr>
              <a:t> сетей довольно проста</a:t>
            </a:r>
            <a:r>
              <a:rPr lang="ru-RU" sz="2000" dirty="0" smtClean="0">
                <a:solidFill>
                  <a:srgbClr val="00B050"/>
                </a:solidFill>
              </a:rPr>
              <a:t>. К тому же не требуются дополнительные дорогостоящие серверы. Кроме того, нет необходимости в системном администрировании. Пользователи сами могут управлять своими ресурсами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5380672"/>
            <a:ext cx="8215370" cy="923330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 err="1" smtClean="0"/>
              <a:t>одноранговых</a:t>
            </a:r>
            <a:r>
              <a:rPr lang="ru-RU" dirty="0" smtClean="0"/>
              <a:t> сетях допускается определение различных прав пользователей по доступу к сетевым ресурсам, но система разграничения прав развита слишком слабо.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Одноранговые</a:t>
            </a:r>
            <a:r>
              <a:rPr lang="ru-RU" b="1" dirty="0" smtClean="0"/>
              <a:t> сети. Недостатки.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8163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rgbClr val="FF7C80"/>
                </a:solidFill>
              </a:rPr>
              <a:t>Предоставляют меньшую надежность и эффективность, чем полноценные клиент/серверные сети</a:t>
            </a:r>
          </a:p>
          <a:p>
            <a:pPr algn="just"/>
            <a:r>
              <a:rPr lang="ru-RU" dirty="0" smtClean="0"/>
              <a:t>Если каждый ресурс защищен своим паролем, то пользователю приходиться запоминать большое число паролей</a:t>
            </a:r>
          </a:p>
          <a:p>
            <a:pPr algn="just"/>
            <a:r>
              <a:rPr lang="ru-RU" dirty="0" smtClean="0">
                <a:solidFill>
                  <a:srgbClr val="FF7C80"/>
                </a:solidFill>
              </a:rPr>
              <a:t>Производительность </a:t>
            </a:r>
            <a:r>
              <a:rPr lang="ru-RU" dirty="0" err="1" smtClean="0">
                <a:solidFill>
                  <a:srgbClr val="FF7C80"/>
                </a:solidFill>
              </a:rPr>
              <a:t>одноранговых</a:t>
            </a:r>
            <a:r>
              <a:rPr lang="ru-RU" dirty="0" smtClean="0">
                <a:solidFill>
                  <a:srgbClr val="FF7C80"/>
                </a:solidFill>
              </a:rPr>
              <a:t> сетей значительно снижается при увеличении размеров сети и увеличении количества участвующих в сетевых взаимодействиях компьютеров</a:t>
            </a:r>
          </a:p>
          <a:p>
            <a:pPr algn="just"/>
            <a:r>
              <a:rPr lang="ru-RU" dirty="0" smtClean="0"/>
              <a:t>Эксплуатация и поддержка таких сетей часто являются непростыми задачами</a:t>
            </a:r>
          </a:p>
          <a:p>
            <a:pPr algn="just"/>
            <a:r>
              <a:rPr lang="ru-RU" dirty="0" smtClean="0">
                <a:solidFill>
                  <a:srgbClr val="FF7C80"/>
                </a:solidFill>
              </a:rPr>
              <a:t>Из-за отсутствия возможностей централизованного управления администраторы вынуждены управлять множеством сервисов на каждой машине отдельно, обеспечивая корректность одновременного функционирования и пользовательских приложений, и серверных компонентов</a:t>
            </a:r>
            <a:endParaRPr lang="ru-RU" dirty="0">
              <a:solidFill>
                <a:srgbClr val="FF7C8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Одноранговые</a:t>
            </a:r>
            <a:r>
              <a:rPr lang="ru-RU" b="1" dirty="0" smtClean="0"/>
              <a:t> сети. Недостатки.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496"/>
            <a:ext cx="8229600" cy="27146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Слабая система контроля и протоколирования работы сети, а так же трудности с резервным копированиям информации</a:t>
            </a:r>
          </a:p>
          <a:p>
            <a:r>
              <a:rPr lang="ru-RU" sz="2000" dirty="0" smtClean="0">
                <a:solidFill>
                  <a:srgbClr val="FF7C80"/>
                </a:solidFill>
              </a:rPr>
              <a:t>Скорость передачи информации часто оказывается недостаточной, поскольку трудно обеспечить быстродействие процессоров, большой объем операций памяти и высокие скорости обмена с жестким диском для всех компьютеров сети</a:t>
            </a:r>
          </a:p>
          <a:p>
            <a:r>
              <a:rPr lang="ru-RU" sz="2000" dirty="0" smtClean="0"/>
              <a:t>Компьютеры сети работают не только на сеть, но и решают другие задачи</a:t>
            </a:r>
            <a:endParaRPr lang="ru-RU" sz="2000" dirty="0"/>
          </a:p>
        </p:txBody>
      </p:sp>
      <p:pic>
        <p:nvPicPr>
          <p:cNvPr id="19458" name="Picture 2" descr="http://5fan.ru/files/8/5fan_ru_44216_ad0a50b2656ccb4c4d575d80f34bdd00.html_fil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85860"/>
            <a:ext cx="2714644" cy="1617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214422"/>
            <a:ext cx="57864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FF7C80"/>
                </a:solidFill>
              </a:rPr>
              <a:t> Пользователи, работающие на каждом из компьютеров, имеют возможности самостоятельного изменения настроек ОС, что зачастую приводит к неработоспособности всего программного обеспечения отдельной машины</a:t>
            </a:r>
          </a:p>
          <a:p>
            <a:endParaRPr lang="ru-RU" dirty="0"/>
          </a:p>
        </p:txBody>
      </p:sp>
      <p:pic>
        <p:nvPicPr>
          <p:cNvPr id="19460" name="Picture 4" descr="http://www.bestreferat.ru/images/paper/58/70/759705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324474"/>
            <a:ext cx="3357586" cy="15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Одноранговые</a:t>
            </a:r>
            <a:r>
              <a:rPr lang="ru-RU" b="1" dirty="0" smtClean="0"/>
              <a:t> сети. Эффективность.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352544"/>
          </a:xfrm>
        </p:spPr>
        <p:txBody>
          <a:bodyPr>
            <a:normAutofit/>
          </a:bodyPr>
          <a:lstStyle/>
          <a:p>
            <a:r>
              <a:rPr lang="ru-RU" dirty="0" err="1" smtClean="0"/>
              <a:t>Одноранговая</a:t>
            </a:r>
            <a:r>
              <a:rPr lang="ru-RU" dirty="0" smtClean="0"/>
              <a:t> сеть наиболее эффективна в небольших сетях, в которых количество компьютеров не превышает 10-20 единиц. </a:t>
            </a:r>
          </a:p>
          <a:p>
            <a:endParaRPr lang="ru-RU" dirty="0" smtClean="0"/>
          </a:p>
        </p:txBody>
      </p:sp>
      <p:pic>
        <p:nvPicPr>
          <p:cNvPr id="22530" name="Picture 2" descr="http://ok-t.ru/helpiksorg/baza2/212074547798.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14620"/>
            <a:ext cx="3762375" cy="1133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286256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Оптимальна для небольшого офиса. В этом случае нет необходимости в применении централизованных средств администрирования – нескольким пользователям нетрудно договориться между собой о перечне разделяемых ресурсов и паролях доступа к ним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6320"/>
          </a:xfrm>
        </p:spPr>
        <p:txBody>
          <a:bodyPr/>
          <a:lstStyle/>
          <a:p>
            <a:r>
              <a:rPr lang="ru-RU" b="1" dirty="0" smtClean="0"/>
              <a:t>Клиент-серверные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8229600" cy="1692771"/>
          </a:xfr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Применяются в тех случаях, когда в сеть должно быть объединено много компьютеров, эти компьютеры постоянно используют множество пользователей и возможностей </a:t>
            </a:r>
            <a:r>
              <a:rPr lang="ru-RU" dirty="0" err="1" smtClean="0">
                <a:solidFill>
                  <a:schemeClr val="bg1"/>
                </a:solidFill>
              </a:rPr>
              <a:t>одноранговых</a:t>
            </a:r>
            <a:r>
              <a:rPr lang="ru-RU" dirty="0" smtClean="0">
                <a:solidFill>
                  <a:schemeClr val="bg1"/>
                </a:solidFill>
              </a:rPr>
              <a:t> сетей уже не хватает.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03564"/>
            <a:ext cx="8568952" cy="215443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Тогда в сеть включают специализированный компьютер (или компьютеры), который </a:t>
            </a:r>
            <a:r>
              <a:rPr lang="ru-RU" sz="2800" dirty="0" smtClean="0">
                <a:solidFill>
                  <a:schemeClr val="bg1"/>
                </a:solidFill>
              </a:rPr>
              <a:t>называется </a:t>
            </a:r>
            <a:r>
              <a:rPr lang="ru-RU" sz="2800" b="1" dirty="0" smtClean="0">
                <a:solidFill>
                  <a:schemeClr val="bg1"/>
                </a:solidFill>
              </a:rPr>
              <a:t>выделенный сервер </a:t>
            </a:r>
            <a:r>
              <a:rPr lang="ru-RU" sz="2600" dirty="0" smtClean="0">
                <a:solidFill>
                  <a:schemeClr val="bg1"/>
                </a:solidFill>
              </a:rPr>
              <a:t>– это абонент сети, который предоставляет свои ресурсы другим абонентам, но сам не использует ресурсы других абонентов, то есть служит только сети.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50405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lang="ru-RU" b="1" dirty="0" smtClean="0"/>
              <a:t>Клиент-серверные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229600" cy="1705744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Клиентом</a:t>
            </a:r>
            <a:r>
              <a:rPr lang="ru-RU" b="1" dirty="0" smtClean="0">
                <a:solidFill>
                  <a:srgbClr val="0070C0"/>
                </a:solidFill>
              </a:rPr>
              <a:t> сети </a:t>
            </a:r>
            <a:r>
              <a:rPr lang="ru-RU" dirty="0" smtClean="0"/>
              <a:t>называется абонент сети, который использует ресурсы, но сам свои ресурсы в сеть не отдает, то есть сеть его обслуживает. Компьютер-клиент так же часто называется </a:t>
            </a:r>
            <a:r>
              <a:rPr lang="ru-RU" i="1" dirty="0" smtClean="0"/>
              <a:t>рабочей станцией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149080"/>
            <a:ext cx="4752528" cy="249299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В сетях с выделенными серверами используются специальные варианты сетевых ОС, которые оптимизированы для работы в роли серверов и называются серверными ОС. </a:t>
            </a:r>
          </a:p>
        </p:txBody>
      </p:sp>
      <p:pic>
        <p:nvPicPr>
          <p:cNvPr id="2050" name="Picture 2" descr="http://joomlasecret.ru/wp-content/uploads/2013/06/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320480" cy="16671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4221088"/>
            <a:ext cx="3312368" cy="224676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Пользовательские компьютеры в таких сетях работают под управлением клиентских ОС. Серверные компьютеры предоставляют свои ресурсы клиентским рабочим станциям. </a:t>
            </a:r>
            <a:endParaRPr lang="ru-RU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4290"/>
            <a:ext cx="8229600" cy="857256"/>
          </a:xfrm>
        </p:spPr>
        <p:txBody>
          <a:bodyPr/>
          <a:lstStyle/>
          <a:p>
            <a:r>
              <a:rPr lang="ru-RU" dirty="0" smtClean="0"/>
              <a:t>ЛВС. Основные определения.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8017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 smtClean="0"/>
              <a:t>Сервер сети</a:t>
            </a:r>
            <a:r>
              <a:rPr lang="ru-RU" b="1" dirty="0" smtClean="0"/>
              <a:t> </a:t>
            </a:r>
            <a:r>
              <a:rPr lang="ru-RU" dirty="0" smtClean="0"/>
              <a:t>– компьютер, подключенный к сети и обеспечивающий ее пользователей определенными услугами (ресурсами). Серверы могут осуществлять хранение данных, управление базами данных, удаленную обработку заданий, печать заданий и ряд других функций, потребность в которых может возникнуть у пользователей сети. Сервер – источник ресурсов сети.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i="1" dirty="0" smtClean="0"/>
              <a:t>Рабочая станция сети</a:t>
            </a:r>
            <a:r>
              <a:rPr lang="ru-RU" b="1" dirty="0" smtClean="0"/>
              <a:t> </a:t>
            </a:r>
            <a:r>
              <a:rPr lang="ru-RU" dirty="0" smtClean="0"/>
              <a:t>– персональный компьютер, подключенный к сети, через который пользователь получает доступ к ее ресурсам. Рабочая станция сети функционирует как в сетевом, так и в локальном режиме. Она оснащена собственной операционной системой, обеспечивает пользователя всеми необходимыми инструментами для решения прикладных задач.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51520" y="2348880"/>
            <a:ext cx="2232248" cy="23762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Клиент-серверные сети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96752"/>
            <a:ext cx="8208912" cy="120032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rtlCol="0">
            <a:spAutoFit/>
          </a:bodyPr>
          <a:lstStyle/>
          <a:p>
            <a:pPr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400" dirty="0" smtClean="0">
                <a:solidFill>
                  <a:schemeClr val="bg1"/>
                </a:solidFill>
              </a:rPr>
              <a:t>Сетевая ОС, работающая на сервере (серверная ОС), отвечает за координацию всех действий, связанных с использованием всех ресурсов и сервисов этого сервера.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2492896"/>
            <a:ext cx="4464496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Клиентом в такой сети является любое сетевое устройство, формирующее запросы к серверу для использования его ресурсов и сервисов. Например, рабочие станции пользователей являются клиентами, использующими сервисы и ресурсы серверов.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869160"/>
            <a:ext cx="7848872" cy="156966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rtlCol="0">
            <a:spAutoFit/>
          </a:bodyPr>
          <a:lstStyle/>
          <a:p>
            <a:pPr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400" dirty="0" smtClean="0">
                <a:solidFill>
                  <a:schemeClr val="bg1"/>
                </a:solidFill>
              </a:rPr>
              <a:t>Для обеспечения взаимодействия клиента и сервера на клиенте устанавливается и функционирует клиентское программное обеспечение, поддерживающее общий протокол взаимодействия клиента и сервера. </a:t>
            </a:r>
          </a:p>
        </p:txBody>
      </p:sp>
      <p:pic>
        <p:nvPicPr>
          <p:cNvPr id="1026" name="Picture 2" descr="https://im2-tub-ru.yandex.net/i?id=56b3fe837ad747851b5d278ba3232c86&amp;n=33&amp;h=175&amp;w=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514725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Клиент-серверные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38992"/>
          </a:xfrm>
          <a:solidFill>
            <a:schemeClr val="accent1"/>
          </a:solidFill>
        </p:spPr>
        <p:txBody>
          <a:bodyPr vert="horz" wrap="square" rtlCol="0">
            <a:spAutoFit/>
          </a:bodyPr>
          <a:lstStyle/>
          <a:p>
            <a:pPr marL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Для регистрации пользователь сообщает серверу </a:t>
            </a:r>
            <a:r>
              <a:rPr lang="ru-RU" sz="2400" b="1" dirty="0" smtClean="0">
                <a:solidFill>
                  <a:srgbClr val="FFFF00"/>
                </a:solidFill>
              </a:rPr>
              <a:t>свое имя и пароль</a:t>
            </a:r>
            <a:r>
              <a:rPr lang="ru-RU" sz="2400" dirty="0" smtClean="0">
                <a:solidFill>
                  <a:schemeClr val="bg1"/>
                </a:solidFill>
              </a:rPr>
              <a:t>. Если сообщенные пользователем имя и пароль корректны, то </a:t>
            </a:r>
            <a:r>
              <a:rPr lang="ru-RU" sz="2400" b="1" dirty="0" smtClean="0">
                <a:solidFill>
                  <a:srgbClr val="FFFF00"/>
                </a:solidFill>
              </a:rPr>
              <a:t>сервер аутентифицирует пользователя </a:t>
            </a:r>
            <a:r>
              <a:rPr lang="ru-RU" sz="2400" dirty="0" smtClean="0">
                <a:solidFill>
                  <a:schemeClr val="bg1"/>
                </a:solidFill>
              </a:rPr>
              <a:t>и предоставляет доступ ко всем тем ресурсам и сервисам, на которые пользователю были даны права.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356992"/>
            <a:ext cx="396044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соответствии с назначенными пользователю правами, серверная ОС предоставляет приложениям пользователя необходимые для их работы ресурсы и сервисы.</a:t>
            </a:r>
          </a:p>
        </p:txBody>
      </p:sp>
      <p:pic>
        <p:nvPicPr>
          <p:cNvPr id="25602" name="Picture 2" descr="http://www.cadmaster.ru/1280x900/assets/images/articles/cm_53_tdms/ris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84985"/>
            <a:ext cx="3600400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085184"/>
            <a:ext cx="7920880" cy="156966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rtlCol="0">
            <a:spAutoFit/>
          </a:bodyPr>
          <a:lstStyle/>
          <a:p>
            <a:pPr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400" dirty="0" smtClean="0">
                <a:solidFill>
                  <a:schemeClr val="bg1"/>
                </a:solidFill>
              </a:rPr>
              <a:t>Серверная ОС управляет множеством аппаратных ресурсов сервера, например, дисками, оперативной памятью, принтерами, модемами. Файловая система сервера тоже является примером серверного ресурса.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Клиент-серверные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698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ru-RU" b="1" dirty="0" err="1" smtClean="0">
                <a:solidFill>
                  <a:srgbClr val="0070C0"/>
                </a:solidFill>
              </a:rPr>
              <a:t>ерверная</a:t>
            </a:r>
            <a:r>
              <a:rPr lang="ru-RU" b="1" dirty="0" smtClean="0">
                <a:solidFill>
                  <a:srgbClr val="0070C0"/>
                </a:solidFill>
              </a:rPr>
              <a:t> ОС предоставляет множество сервисов, включая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/>
              <a:t>координацию доступа и совместного использования файлов (с использованием механизмов блокировки файлов и записей)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/>
              <a:t>принтеров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/>
              <a:t>управление памятью сервера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/>
              <a:t>обеспечение безопасности данных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Font typeface="Wingdings" pitchFamily="2" charset="2"/>
              <a:buChar char="q"/>
            </a:pPr>
            <a:r>
              <a:rPr lang="ru-RU" dirty="0" smtClean="0"/>
              <a:t>предоставление возможностей сетевого взаимодействия.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645024"/>
            <a:ext cx="7920880" cy="923330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Выполнение всех этих задач специально разработанной серверной ОС гарантирует надежность и безопасность любых данных хранящихся и обрабатывающихся на сервере.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611231"/>
            <a:ext cx="7920880" cy="224676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rtlCol="0">
            <a:spAutoFit/>
          </a:bodyPr>
          <a:lstStyle/>
          <a:p>
            <a:pPr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dirty="0" smtClean="0">
                <a:solidFill>
                  <a:schemeClr val="bg1"/>
                </a:solidFill>
              </a:rPr>
              <a:t>При существовании в сети сотен или даже тысяч пользователей интенсивность запросов к разделяемым ресурсам может быть очень значительной, и сервер должен справляться с этим потоком запросов без больших задержек. Очевидным решением этой проблемы является использование в качестве сервера компьютера с мощной аппаратной платформой и операционной системой, оптимизированной для серверных функций.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Клиент-серверные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899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Существует несколько принципиальных особенностей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серверных ОС: </a:t>
            </a:r>
          </a:p>
          <a:p>
            <a:pPr lvl="0" algn="just"/>
            <a:r>
              <a:rPr lang="ru-RU" dirty="0" smtClean="0"/>
              <a:t>поддержка мощных аппаратных платформ, в том числе мультипроцессорных; </a:t>
            </a:r>
          </a:p>
          <a:p>
            <a:pPr lvl="0" algn="just"/>
            <a:r>
              <a:rPr lang="ru-RU" dirty="0" smtClean="0"/>
              <a:t>поддержка большого числа одновременно выполняемых процессов и сетевых соединений; </a:t>
            </a:r>
          </a:p>
          <a:p>
            <a:pPr lvl="0" algn="just"/>
            <a:r>
              <a:rPr lang="ru-RU" dirty="0" smtClean="0"/>
              <a:t>включение в состав ОС компонентов централизованного администрирования сети (например, справочной службы или службы аутентификации и авторизации пользователей сети); </a:t>
            </a:r>
          </a:p>
          <a:p>
            <a:pPr lvl="0" algn="just"/>
            <a:r>
              <a:rPr lang="ru-RU" dirty="0" smtClean="0"/>
              <a:t>более широкий набор сетевых служб.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509120"/>
            <a:ext cx="8208912" cy="193899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rtlCol="0">
            <a:spAutoFit/>
          </a:bodyPr>
          <a:lstStyle/>
          <a:p>
            <a:pPr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dirty="0" smtClean="0">
                <a:solidFill>
                  <a:schemeClr val="bg1"/>
                </a:solidFill>
              </a:rPr>
              <a:t>Большинство сетевых ОС выпускаются в двух версиях. Одна версия предназначена для работы в качестве серверной ОС, а другая – для работы на клиентской машине. Эти версии чаще всего основаны на одном и том же базовом коде, но отличаются набором служб и утилит, а также параметрами конфигурации, в том числе устанавливаемыми по умолчанию и не поддающимися изменению.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Клиент-серверные сети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21768"/>
          </a:xfrm>
        </p:spPr>
        <p:txBody>
          <a:bodyPr/>
          <a:lstStyle/>
          <a:p>
            <a:pPr>
              <a:buNone/>
            </a:pPr>
            <a:r>
              <a:rPr lang="ru-RU" sz="2700" b="1" dirty="0" smtClean="0">
                <a:solidFill>
                  <a:srgbClr val="0070C0"/>
                </a:solidFill>
              </a:rPr>
              <a:t>Наиболее популярные серверные ОС:</a:t>
            </a:r>
          </a:p>
          <a:p>
            <a:pPr lvl="0"/>
            <a:r>
              <a:rPr lang="ru-RU" dirty="0" smtClean="0"/>
              <a:t>Решение компании</a:t>
            </a:r>
            <a:r>
              <a:rPr lang="en-US" dirty="0" smtClean="0"/>
              <a:t> Microsoft: Windows Server;</a:t>
            </a:r>
            <a:endParaRPr lang="ru-RU" dirty="0" smtClean="0"/>
          </a:p>
          <a:p>
            <a:pPr lvl="0"/>
            <a:r>
              <a:rPr lang="ru-RU" dirty="0" err="1" smtClean="0"/>
              <a:t>Linux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en-US" dirty="0" smtClean="0"/>
              <a:t>Unix Solaris, FreeBSD.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3140968"/>
            <a:ext cx="8136904" cy="163121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rtlCol="0">
            <a:spAutoFit/>
          </a:bodyPr>
          <a:lstStyle/>
          <a:p>
            <a:pPr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dirty="0" smtClean="0">
                <a:solidFill>
                  <a:schemeClr val="bg1"/>
                </a:solidFill>
              </a:rPr>
              <a:t>Серверы специально оптимизированы для быстрой обработки сетевых запросов на разделяемые ресурсы, а так же для управления защиты файлов и каталогов. Однако, при больших размерах сети мощности одного сервера может оказаться недостаточно, и тогда в сеть включают несколько серверов.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797152"/>
            <a:ext cx="8136904" cy="646331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сети на основе сервера можно легко менять количество подключаемых компьютеров. Такие сети также называются </a:t>
            </a:r>
            <a:r>
              <a:rPr lang="ru-RU" b="1" dirty="0" smtClean="0"/>
              <a:t>масштабируемыми</a:t>
            </a:r>
            <a:r>
              <a:rPr lang="ru-RU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517232"/>
            <a:ext cx="8064896" cy="132343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rtlCol="0">
            <a:spAutoFit/>
          </a:bodyPr>
          <a:lstStyle/>
          <a:p>
            <a:pPr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000" dirty="0" smtClean="0">
                <a:solidFill>
                  <a:schemeClr val="bg1"/>
                </a:solidFill>
              </a:rPr>
              <a:t>Под сервером и клиентом часто понимают так же не сами компьютеры, а работающие на них приложения. В этом случае то приложение, которое отдает ресурсы в сеть, является </a:t>
            </a:r>
            <a:r>
              <a:rPr lang="ru-RU" sz="2000" b="1" i="1" dirty="0" smtClean="0">
                <a:solidFill>
                  <a:schemeClr val="bg1"/>
                </a:solidFill>
              </a:rPr>
              <a:t>сервером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r>
              <a:rPr lang="ru-RU" sz="2000" dirty="0" smtClean="0">
                <a:solidFill>
                  <a:schemeClr val="bg1"/>
                </a:solidFill>
              </a:rPr>
              <a:t> а то приложение, которое только пользуется сетевыми ресурсами, называется </a:t>
            </a:r>
            <a:r>
              <a:rPr lang="ru-RU" sz="2000" b="1" i="1" dirty="0" smtClean="0">
                <a:solidFill>
                  <a:schemeClr val="bg1"/>
                </a:solidFill>
              </a:rPr>
              <a:t>клиентом.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Клиент-серверные сети. Достоинства.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Надежность.</a:t>
            </a:r>
            <a:r>
              <a:rPr lang="ru-RU" dirty="0" smtClean="0"/>
              <a:t> Это верно, если сервер действительно точно надежен. В противном случае любой отказ сервера приводит к полному параличу сети, в отличие от ситуации </a:t>
            </a:r>
            <a:r>
              <a:rPr lang="ru-RU" dirty="0" err="1" smtClean="0"/>
              <a:t>одноранговой</a:t>
            </a:r>
            <a:r>
              <a:rPr lang="ru-RU" dirty="0" smtClean="0"/>
              <a:t> сети, где отказ одного из компьютеров не приводит к отказу всей сети.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Высокая скорость обмена</a:t>
            </a:r>
            <a:r>
              <a:rPr lang="ru-RU" dirty="0" smtClean="0"/>
              <a:t>. Так как сервер всегда оснащается быстрым процессором (или даже несколькими)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ОЗУ большого объема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Быстрые жесткие диски</a:t>
            </a:r>
          </a:p>
          <a:p>
            <a:pPr algn="just"/>
            <a:r>
              <a:rPr lang="ru-RU" dirty="0" smtClean="0"/>
              <a:t>Применение гораздо более мощных средств управления доступом, зашиты данных, протоколирования обмена, чем в </a:t>
            </a:r>
            <a:r>
              <a:rPr lang="ru-RU" dirty="0" err="1" smtClean="0"/>
              <a:t>одноранговых</a:t>
            </a:r>
            <a:r>
              <a:rPr lang="ru-RU" dirty="0" smtClean="0"/>
              <a:t> сетях.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Клиент-серверные сети. Недостатки.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980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Громоздкость в случае небольшого количества компьютеров, зависимость всех компьютеров-клиентов от работы сервера.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Высокая стоимость сервера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Необходимость в специалисте-администраторе сети, имеющего соответствующую квалификацию.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sz="2200" dirty="0" smtClean="0">
                <a:solidFill>
                  <a:srgbClr val="FF0000"/>
                </a:solidFill>
              </a:rPr>
              <a:t>Необходимо отметить, что централизованное администрирование облегчает обслуживание сети и позволяет оперативно решать все вопросы. Это важно для надежной защиты данных от несанкционированного доступа.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72608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4200" b="1" dirty="0" smtClean="0">
                <a:solidFill>
                  <a:srgbClr val="FF0000"/>
                </a:solidFill>
              </a:rPr>
              <a:t>По назначению ЛВС можно разделить на:</a:t>
            </a:r>
          </a:p>
          <a:p>
            <a:pPr lvl="0" algn="just"/>
            <a:r>
              <a:rPr lang="ru-RU" sz="4200" b="1" i="1" dirty="0" smtClean="0">
                <a:solidFill>
                  <a:srgbClr val="0070C0"/>
                </a:solidFill>
              </a:rPr>
              <a:t>вычислительные</a:t>
            </a:r>
            <a:r>
              <a:rPr lang="ru-RU" sz="4200" b="1" i="1" dirty="0" smtClean="0"/>
              <a:t>,</a:t>
            </a:r>
            <a:r>
              <a:rPr lang="ru-RU" sz="4200" i="1" dirty="0" smtClean="0"/>
              <a:t> </a:t>
            </a:r>
            <a:r>
              <a:rPr lang="ru-RU" sz="4200" dirty="0" smtClean="0"/>
              <a:t>выполняющие преимущественно расчетные работы;</a:t>
            </a:r>
          </a:p>
          <a:p>
            <a:pPr lvl="0" algn="just"/>
            <a:r>
              <a:rPr lang="ru-RU" sz="4200" i="1" dirty="0" smtClean="0"/>
              <a:t>информационно-вычислительные, </a:t>
            </a:r>
            <a:r>
              <a:rPr lang="ru-RU" sz="4200" dirty="0" smtClean="0"/>
              <a:t>кроме расчетных операций, осуществляющие информационное обслуживание пользователей;</a:t>
            </a:r>
          </a:p>
          <a:p>
            <a:pPr lvl="0" algn="just"/>
            <a:r>
              <a:rPr lang="ru-RU" sz="4200" b="1" i="1" dirty="0" smtClean="0">
                <a:solidFill>
                  <a:srgbClr val="0070C0"/>
                </a:solidFill>
              </a:rPr>
              <a:t>информационные</a:t>
            </a:r>
            <a:r>
              <a:rPr lang="ru-RU" sz="4200" i="1" dirty="0" smtClean="0"/>
              <a:t>, </a:t>
            </a:r>
            <a:r>
              <a:rPr lang="ru-RU" sz="4200" dirty="0" smtClean="0"/>
              <a:t>выполняющие в основном информационное обслуживание пользователей (создание и оформление документов, доставку пользователю директивной, текущей, справочной и другой нужной ему информации);</a:t>
            </a:r>
          </a:p>
          <a:p>
            <a:pPr lvl="0" algn="just"/>
            <a:r>
              <a:rPr lang="ru-RU" sz="4200" b="1" i="1" dirty="0" smtClean="0">
                <a:solidFill>
                  <a:srgbClr val="0070C0"/>
                </a:solidFill>
              </a:rPr>
              <a:t>информационно-поисковые</a:t>
            </a:r>
            <a:r>
              <a:rPr lang="ru-RU" sz="4200" i="1" dirty="0" smtClean="0"/>
              <a:t> </a:t>
            </a:r>
            <a:r>
              <a:rPr lang="ru-RU" sz="4200" dirty="0" smtClean="0"/>
              <a:t>– разновидность информационных, специализирующаяся на поиске информации в сетевых хранилищах по нужной пользователю тематике сетей;</a:t>
            </a:r>
          </a:p>
          <a:p>
            <a:pPr lvl="0" algn="just"/>
            <a:r>
              <a:rPr lang="ru-RU" sz="4200" b="1" i="1" dirty="0" smtClean="0">
                <a:solidFill>
                  <a:srgbClr val="0070C0"/>
                </a:solidFill>
              </a:rPr>
              <a:t>информационно-советующие, </a:t>
            </a:r>
            <a:r>
              <a:rPr lang="ru-RU" sz="4200" dirty="0" smtClean="0"/>
              <a:t>обрабатывающие текущую организационную, техническую и технологическую информацию и вырабатывающие результирующую информацию для поддержки принятия пользователем правильных решений;</a:t>
            </a:r>
          </a:p>
          <a:p>
            <a:pPr lvl="0" algn="just"/>
            <a:r>
              <a:rPr lang="ru-RU" sz="4200" b="1" i="1" dirty="0" smtClean="0">
                <a:solidFill>
                  <a:srgbClr val="0070C0"/>
                </a:solidFill>
              </a:rPr>
              <a:t>информационно-управляющие, </a:t>
            </a:r>
            <a:r>
              <a:rPr lang="ru-RU" sz="4200" dirty="0" smtClean="0"/>
              <a:t>обрабатывающие текущую техническую и технологическую информацию и вырабатывающие результирующую информацию, на базе которой автоматически вырабатываются воздействия на управляемую систему и т. д.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5716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ЛВС. Основные определения.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716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ЛВС. Основные определения.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068960"/>
            <a:ext cx="8136904" cy="1569660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По </a:t>
            </a:r>
            <a:r>
              <a:rPr lang="ru-RU" sz="2400" i="1" dirty="0"/>
              <a:t>территориальной расположенности ЛВС делятся </a:t>
            </a:r>
            <a:r>
              <a:rPr lang="ru-RU" sz="2400" dirty="0"/>
              <a:t>на компактно размещенные (все компьютеры расположены в одном помещении) и распределенные (</a:t>
            </a:r>
            <a:r>
              <a:rPr lang="ru-RU" sz="2400" dirty="0" smtClean="0"/>
              <a:t>компьютеры </a:t>
            </a:r>
            <a:r>
              <a:rPr lang="ru-RU" sz="2400" dirty="0"/>
              <a:t>сети размещены в разных помещениях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8136904" cy="1152128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2200" i="1" dirty="0">
                <a:solidFill>
                  <a:schemeClr val="bg1"/>
                </a:solidFill>
              </a:rPr>
              <a:t>По количеству подключенных к сети компьютеров ЛВС можно разделить на малые, объединяющие до 10-15 машин, средние – до 50 машин и большие – свыше 50 машин.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4290"/>
            <a:ext cx="8229600" cy="785818"/>
          </a:xfrm>
        </p:spPr>
        <p:txBody>
          <a:bodyPr/>
          <a:lstStyle/>
          <a:p>
            <a:r>
              <a:rPr lang="ru-RU" dirty="0" smtClean="0"/>
              <a:t>ЛВС. Основные определения.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064896" cy="487372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 </a:t>
            </a:r>
            <a:r>
              <a:rPr lang="ru-RU" b="1" i="1" dirty="0" smtClean="0">
                <a:solidFill>
                  <a:srgbClr val="0070C0"/>
                </a:solidFill>
              </a:rPr>
              <a:t>пропускной способности</a:t>
            </a:r>
            <a:r>
              <a:rPr lang="ru-RU" b="1" dirty="0" smtClean="0">
                <a:solidFill>
                  <a:srgbClr val="0070C0"/>
                </a:solidFill>
              </a:rPr>
              <a:t> ЛВС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Классифицируются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на:</a:t>
            </a:r>
          </a:p>
          <a:p>
            <a:pPr algn="just">
              <a:buNone/>
            </a:pPr>
            <a:endParaRPr lang="ru-RU" dirty="0" smtClean="0"/>
          </a:p>
          <a:p>
            <a:pPr lvl="0" algn="just"/>
            <a:r>
              <a:rPr lang="ru-RU" b="1" i="1" dirty="0" smtClean="0">
                <a:solidFill>
                  <a:srgbClr val="7030A0"/>
                </a:solidFill>
              </a:rPr>
              <a:t>ЛВС с малой пропускной способностью </a:t>
            </a:r>
            <a:r>
              <a:rPr lang="ru-RU" dirty="0" smtClean="0"/>
              <a:t>(скорости передачи данных в пределах до десятка мегабит в секунду), использующие чаще всего в качестве каналов связи тонкий коаксиальный кабель или витую пару; </a:t>
            </a:r>
          </a:p>
          <a:p>
            <a:pPr lvl="0" algn="just"/>
            <a:r>
              <a:rPr lang="ru-RU" b="1" i="1" dirty="0" smtClean="0">
                <a:solidFill>
                  <a:srgbClr val="7030A0"/>
                </a:solidFill>
              </a:rPr>
              <a:t>ЛВС со средней пропускной способностью </a:t>
            </a:r>
            <a:r>
              <a:rPr lang="ru-RU" dirty="0" smtClean="0"/>
              <a:t>(скорости передачи данных – несколько десятков мегабитов в секунду), практикующие чаще всего в качестве каналов связи толстый коаксиальный кабель или экранированную витую пару;</a:t>
            </a:r>
          </a:p>
          <a:p>
            <a:pPr lvl="0" algn="just"/>
            <a:r>
              <a:rPr lang="ru-RU" b="1" i="1" dirty="0" smtClean="0">
                <a:solidFill>
                  <a:srgbClr val="7030A0"/>
                </a:solidFill>
              </a:rPr>
              <a:t>ЛВС с большой пропускной способностью </a:t>
            </a:r>
            <a:r>
              <a:rPr lang="ru-RU" dirty="0" smtClean="0"/>
              <a:t>(скорости передачи данных составляют сотни и даже тысячи мегабит в секунду), использующие (например) в качестве каналов связи волоконно-оптические кабели.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УПРАВЛЕНИЕ ВЗАИМОДЕЙСТВИЕМ УСТРОЙСТВ В СЕТИ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1728192"/>
          </a:xfrm>
        </p:spPr>
        <p:txBody>
          <a:bodyPr>
            <a:normAutofit fontScale="77500" lnSpcReduction="20000"/>
          </a:bodyPr>
          <a:lstStyle/>
          <a:p>
            <a:pPr marL="85725" indent="0">
              <a:buNone/>
            </a:pPr>
            <a:r>
              <a:rPr lang="ru-RU" sz="2200" dirty="0" smtClean="0"/>
              <a:t>Информационные системы</a:t>
            </a:r>
            <a:r>
              <a:rPr lang="en-US" sz="2200" dirty="0" smtClean="0"/>
              <a:t> </a:t>
            </a:r>
            <a:r>
              <a:rPr lang="ru-RU" sz="2200" dirty="0" smtClean="0"/>
              <a:t>на базе компьютерных сетей, обеспечивают решение следующих задач: </a:t>
            </a:r>
            <a:endParaRPr lang="en-US" sz="2200" dirty="0" smtClean="0"/>
          </a:p>
          <a:p>
            <a:pPr marL="428625" indent="-342900"/>
            <a:r>
              <a:rPr lang="ru-RU" sz="2200" dirty="0" smtClean="0"/>
              <a:t>хранение данных</a:t>
            </a:r>
            <a:r>
              <a:rPr lang="en-US" sz="2200" dirty="0" smtClean="0"/>
              <a:t>;</a:t>
            </a:r>
          </a:p>
          <a:p>
            <a:pPr marL="428625" indent="-342900"/>
            <a:r>
              <a:rPr lang="ru-RU" sz="2200" dirty="0" smtClean="0"/>
              <a:t>обработка данных</a:t>
            </a:r>
            <a:r>
              <a:rPr lang="en-US" sz="2200" dirty="0" smtClean="0"/>
              <a:t>;</a:t>
            </a:r>
            <a:r>
              <a:rPr lang="ru-RU" sz="2200" dirty="0" smtClean="0"/>
              <a:t> </a:t>
            </a:r>
            <a:endParaRPr lang="en-US" sz="2200" dirty="0" smtClean="0"/>
          </a:p>
          <a:p>
            <a:pPr marL="428625" indent="-342900"/>
            <a:r>
              <a:rPr lang="ru-RU" sz="2200" dirty="0" smtClean="0"/>
              <a:t>организация доступа пользователей к данным</a:t>
            </a:r>
            <a:r>
              <a:rPr lang="en-US" sz="2200" dirty="0" smtClean="0"/>
              <a:t>;</a:t>
            </a:r>
            <a:r>
              <a:rPr lang="ru-RU" sz="2200" dirty="0" smtClean="0"/>
              <a:t> </a:t>
            </a:r>
            <a:endParaRPr lang="en-US" sz="2200" dirty="0" smtClean="0"/>
          </a:p>
          <a:p>
            <a:pPr marL="428625" indent="-342900"/>
            <a:r>
              <a:rPr lang="ru-RU" sz="2200" dirty="0" smtClean="0"/>
              <a:t>передача данных и результатов обработки данных пользователям</a:t>
            </a:r>
            <a:r>
              <a:rPr lang="en-US" sz="2200" dirty="0" smtClean="0"/>
              <a:t>.</a:t>
            </a:r>
            <a:endParaRPr lang="ru-RU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5616" y="3501008"/>
            <a:ext cx="7128792" cy="369332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 способам </a:t>
            </a:r>
            <a:r>
              <a:rPr lang="ru-RU" b="1" i="1" dirty="0" smtClean="0">
                <a:solidFill>
                  <a:schemeClr val="bg1"/>
                </a:solidFill>
              </a:rPr>
              <a:t>организации управления </a:t>
            </a:r>
            <a:r>
              <a:rPr lang="ru-RU" b="1" dirty="0" smtClean="0">
                <a:solidFill>
                  <a:schemeClr val="bg1"/>
                </a:solidFill>
              </a:rPr>
              <a:t>ЛВС делятся на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149080"/>
            <a:ext cx="3384376" cy="576063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/>
          <a:p>
            <a:pPr algn="ctr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2000" dirty="0" smtClean="0">
                <a:solidFill>
                  <a:schemeClr val="bg1"/>
                </a:solidFill>
              </a:rPr>
              <a:t>ЛВС с централизованным управлением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4149080"/>
            <a:ext cx="3744416" cy="584775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/>
          <a:p>
            <a:pPr algn="ctr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2000" dirty="0" smtClean="0">
                <a:solidFill>
                  <a:schemeClr val="bg1"/>
                </a:solidFill>
              </a:rPr>
              <a:t>ЛВС с децентрализованным управлением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347864" y="3861048"/>
            <a:ext cx="115212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499992" y="3861048"/>
            <a:ext cx="115212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576" y="5157192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системах централизованной обработки основные функции выполняла центральная ЭВМ (</a:t>
            </a:r>
            <a:r>
              <a:rPr lang="ru-RU" dirty="0" err="1" smtClean="0"/>
              <a:t>Mainframe</a:t>
            </a:r>
            <a:r>
              <a:rPr lang="ru-RU" dirty="0" smtClean="0"/>
              <a:t>, </a:t>
            </a:r>
            <a:r>
              <a:rPr lang="ru-RU" dirty="0" err="1" smtClean="0"/>
              <a:t>Host</a:t>
            </a:r>
            <a:r>
              <a:rPr lang="ru-RU" dirty="0" smtClean="0"/>
              <a:t>). </a:t>
            </a:r>
            <a:endParaRPr lang="en-US" dirty="0" smtClean="0"/>
          </a:p>
          <a:p>
            <a:r>
              <a:rPr lang="ru-RU" dirty="0" smtClean="0"/>
              <a:t>В компьютерных сетях, реализующих распределенную обработку данных, основные функции распределены между двумя объектами: клиентом и сервером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8229600" cy="864096"/>
          </a:xfrm>
        </p:spPr>
        <p:txBody>
          <a:bodyPr vert="horz" anchor="ctr">
            <a:normAutofit/>
          </a:bodyPr>
          <a:lstStyle/>
          <a:p>
            <a:r>
              <a:rPr lang="ru-RU" sz="2400" b="1" dirty="0" smtClean="0"/>
              <a:t>УПРАВЛЕНИЕ ВЗАИМОДЕЙСТВИЕМ УСТРОЙСТВ В СЕТИ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2880320" cy="400110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/>
              <a:t>Приложение-клиент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1628800"/>
            <a:ext cx="3168352" cy="400110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Приложение-сервер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276872"/>
            <a:ext cx="2808312" cy="3312367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/>
          <a:p>
            <a:pPr algn="just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задача (приложение), рабочая станция или пользователь компьютерной сети. В процессе обработки данных клиент может сформировать запрос на сервер для выполнения сложных процедур, чтение файла, поиск информации в базе данных и т. д.</a:t>
            </a:r>
            <a:endParaRPr lang="ru-RU" sz="2000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333685"/>
            <a:ext cx="3744416" cy="3539430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/>
          <a:p>
            <a:pPr algn="just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выполняет запрос, поступивший от клиента. Результаты выполнения запроса передаются клиенту. Сервер обеспечивает хранение данных общего пользования, организует доступ к этим данным и передает данные клиенту. Клиент обрабатывает полученные данные и представляет результаты обработки в виде, удобном для пользователя</a:t>
            </a:r>
          </a:p>
        </p:txBody>
      </p:sp>
      <p:cxnSp>
        <p:nvCxnSpPr>
          <p:cNvPr id="9" name="Прямая со стрелкой 8"/>
          <p:cNvCxnSpPr>
            <a:stCxn id="4" idx="2"/>
            <a:endCxn id="6" idx="0"/>
          </p:cNvCxnSpPr>
          <p:nvPr/>
        </p:nvCxnSpPr>
        <p:spPr>
          <a:xfrm flipH="1">
            <a:off x="1971675" y="2028910"/>
            <a:ext cx="8037" cy="247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7" idx="0"/>
          </p:cNvCxnSpPr>
          <p:nvPr/>
        </p:nvCxnSpPr>
        <p:spPr>
          <a:xfrm>
            <a:off x="6516216" y="2028910"/>
            <a:ext cx="8409" cy="323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Сетевая телеобработка данных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064896" cy="1015663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/>
              <a:t>Телеобработка данных</a:t>
            </a:r>
            <a:r>
              <a:rPr lang="ru-RU" sz="2000" dirty="0" smtClean="0"/>
              <a:t> – совокупность методов, обеспечивающих дистанционный доступ к ресурсам систем обработки данных и ресурсам средств связи.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8064896" cy="1080120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/>
          <a:p>
            <a:pPr algn="just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Системная телеобработка данных 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– телеобработка данных, обеспечивающая коллективное использование ресурсов систем обработки данных удаленными пользователями с возможностью организации обмена информации между компьютерами.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</a:pPr>
            <a:endParaRPr lang="ru-RU" sz="2000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8064896" cy="1938992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/>
              <a:t>Сетевая телеобработка данных – </a:t>
            </a:r>
            <a:r>
              <a:rPr lang="ru-RU" sz="2000" dirty="0" smtClean="0"/>
              <a:t>телеобработка данных, обеспечивающая коллективное использование ресурсов одной или нескольких территориально рассредоточенных систем обработки данных, ресурсов средств связи и передачи данных удаленными пользователями с возможностью организации вычислительных сетей. </a:t>
            </a:r>
            <a:endParaRPr lang="ru-RU" sz="20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7544" y="5445224"/>
            <a:ext cx="8064896" cy="1323439"/>
          </a:xfrm>
          <a:prstGeom prst="rect">
            <a:avLst/>
          </a:prstGeom>
          <a:solidFill>
            <a:srgbClr val="00B0F0"/>
          </a:solidFill>
        </p:spPr>
        <p:txBody>
          <a:bodyPr vert="horz">
            <a:noAutofit/>
          </a:bodyPr>
          <a:lstStyle/>
          <a:p>
            <a:pPr algn="just">
              <a:lnSpc>
                <a:spcPct val="80000"/>
              </a:lnSpc>
              <a:spcBef>
                <a:spcPts val="300"/>
              </a:spcBef>
              <a:buClr>
                <a:schemeClr val="accent3"/>
              </a:buClr>
              <a:buFont typeface="Georgia"/>
            </a:pP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Система телеобработки данных (</a:t>
            </a:r>
            <a:r>
              <a:rPr lang="ru-RU" sz="2000" i="1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teleprocessing</a:t>
            </a: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system</a:t>
            </a:r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) – 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это взаимосвязанный комплекс технических и программных средств и процедур обмена данными, реализующий телеобработку данных, то есть их обработку на расстоянии, удаленном от источника их получения или дальнейшего использования.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144</TotalTime>
  <Words>2931</Words>
  <Application>Microsoft Office PowerPoint</Application>
  <PresentationFormat>Экран (4:3)</PresentationFormat>
  <Paragraphs>190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Начальная</vt:lpstr>
      <vt:lpstr>ЛОКАЛЬНЫЕ ВЫЧИСЛИТЕЛЬНЫЕ СЕТИ (ЛВС) </vt:lpstr>
      <vt:lpstr>ЛВС. Основные определения</vt:lpstr>
      <vt:lpstr>ЛВС. Основные определения.</vt:lpstr>
      <vt:lpstr> </vt:lpstr>
      <vt:lpstr>ЛВС. Основные определения.</vt:lpstr>
      <vt:lpstr>ЛВС. Основные определения.</vt:lpstr>
      <vt:lpstr>УПРАВЛЕНИЕ ВЗАИМОДЕЙСТВИЕМ УСТРОЙСТВ В СЕТИ</vt:lpstr>
      <vt:lpstr>УПРАВЛЕНИЕ ВЗАИМОДЕЙСТВИЕМ УСТРОЙСТВ В СЕТИ</vt:lpstr>
      <vt:lpstr>Сетевая телеобработка данных</vt:lpstr>
      <vt:lpstr>Структура сети передачи данных</vt:lpstr>
      <vt:lpstr>Структура сети передачи данных</vt:lpstr>
      <vt:lpstr>Структура сети передачи данных</vt:lpstr>
      <vt:lpstr>Структура сети передачи данных</vt:lpstr>
      <vt:lpstr>Структура сети передачи данных</vt:lpstr>
      <vt:lpstr>Структура сети передачи данных</vt:lpstr>
      <vt:lpstr>Структура сети передачи данных</vt:lpstr>
      <vt:lpstr>Структура сети передачи данных</vt:lpstr>
      <vt:lpstr>Структура сети передачи данных</vt:lpstr>
      <vt:lpstr>Одноранговые сети и  сети «клиент-сервер»</vt:lpstr>
      <vt:lpstr>Сети одноранговые и клиент-сервер</vt:lpstr>
      <vt:lpstr>Сети одноранговые и клиент-сервер</vt:lpstr>
      <vt:lpstr>Одноранговые сети. Особенности.</vt:lpstr>
      <vt:lpstr>Одноранговые сети. Особенности.</vt:lpstr>
      <vt:lpstr>Одноранговые сети. Особенности.</vt:lpstr>
      <vt:lpstr>Одноранговые сети. Недостатки.</vt:lpstr>
      <vt:lpstr>Одноранговые сети. Недостатки.</vt:lpstr>
      <vt:lpstr>Одноранговые сети. Эффективность.</vt:lpstr>
      <vt:lpstr>Клиент-серверные сети</vt:lpstr>
      <vt:lpstr>Клиент-серверные сети</vt:lpstr>
      <vt:lpstr>Клиент-серверные сети</vt:lpstr>
      <vt:lpstr>Клиент-серверные сети</vt:lpstr>
      <vt:lpstr>Клиент-серверные сети</vt:lpstr>
      <vt:lpstr>Клиент-серверные сети</vt:lpstr>
      <vt:lpstr>Клиент-серверные сети</vt:lpstr>
      <vt:lpstr>Клиент-серверные сети. Достоинства.</vt:lpstr>
      <vt:lpstr>Клиент-серверные сети. Недостатки.</vt:lpstr>
    </vt:vector>
  </TitlesOfParts>
  <Company>Popov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</dc:creator>
  <cp:lastModifiedBy>Drach Vladimir &amp; Olga</cp:lastModifiedBy>
  <cp:revision>42</cp:revision>
  <dcterms:created xsi:type="dcterms:W3CDTF">2016-09-15T04:25:32Z</dcterms:created>
  <dcterms:modified xsi:type="dcterms:W3CDTF">2021-10-29T09:40:21Z</dcterms:modified>
</cp:coreProperties>
</file>