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F0D3"/>
    <a:srgbClr val="ECA6B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C18EF-BECA-479A-8E1A-DEF1B5E25713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6BD477E-8D5E-4E1A-9122-6256F3E58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C18EF-BECA-479A-8E1A-DEF1B5E25713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D477E-8D5E-4E1A-9122-6256F3E58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C18EF-BECA-479A-8E1A-DEF1B5E25713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D477E-8D5E-4E1A-9122-6256F3E58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C18EF-BECA-479A-8E1A-DEF1B5E25713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6BD477E-8D5E-4E1A-9122-6256F3E58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C18EF-BECA-479A-8E1A-DEF1B5E25713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D477E-8D5E-4E1A-9122-6256F3E581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C18EF-BECA-479A-8E1A-DEF1B5E25713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D477E-8D5E-4E1A-9122-6256F3E58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C18EF-BECA-479A-8E1A-DEF1B5E25713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6BD477E-8D5E-4E1A-9122-6256F3E581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C18EF-BECA-479A-8E1A-DEF1B5E25713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D477E-8D5E-4E1A-9122-6256F3E58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C18EF-BECA-479A-8E1A-DEF1B5E25713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D477E-8D5E-4E1A-9122-6256F3E58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C18EF-BECA-479A-8E1A-DEF1B5E25713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D477E-8D5E-4E1A-9122-6256F3E58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C18EF-BECA-479A-8E1A-DEF1B5E25713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D477E-8D5E-4E1A-9122-6256F3E581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E7C18EF-BECA-479A-8E1A-DEF1B5E25713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6BD477E-8D5E-4E1A-9122-6256F3E581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/index.php?title=DECnet&amp;action=edit&amp;redlink=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44824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ЭТАЛОННАЯ МОДЕЛЬ ВЗАИМОСВЯЗИ ОТКРЫТЫХ СИСТЕМ (</a:t>
            </a:r>
            <a:r>
              <a:rPr lang="en-US" b="1" dirty="0" smtClean="0"/>
              <a:t>OSI</a:t>
            </a:r>
            <a:r>
              <a:rPr lang="ru-RU" b="1" dirty="0" smtClean="0"/>
              <a:t>)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>
              <a:lnSpc>
                <a:spcPct val="80000"/>
              </a:lnSpc>
            </a:pPr>
            <a:r>
              <a:rPr lang="ru-RU" sz="12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Преподаватель</a:t>
            </a:r>
            <a:r>
              <a:rPr lang="en-US" sz="12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12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r">
              <a:lnSpc>
                <a:spcPct val="80000"/>
              </a:lnSpc>
            </a:pP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Попова 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Д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2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80000"/>
              </a:lnSpc>
            </a:pP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кандидат технических наук, доцент</a:t>
            </a:r>
          </a:p>
          <a:p>
            <a:pPr algn="r">
              <a:lnSpc>
                <a:spcPct val="80000"/>
              </a:lnSpc>
            </a:pP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Драч В.Е.</a:t>
            </a:r>
          </a:p>
          <a:p>
            <a:pPr algn="r">
              <a:lnSpc>
                <a:spcPct val="80000"/>
              </a:lnSpc>
            </a:pP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кандидат 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технических наук, доцент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Эталонная модель OSI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484784"/>
            <a:ext cx="8064896" cy="4985980"/>
          </a:xfrm>
          <a:prstGeom prst="rect">
            <a:avLst/>
          </a:prstGeom>
          <a:solidFill>
            <a:srgbClr val="ECA6B2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004800"/>
                </a:solidFill>
                <a:latin typeface="Arial" pitchFamily="34" charset="0"/>
                <a:cs typeface="Arial" pitchFamily="34" charset="0"/>
              </a:rPr>
              <a:t>Эталонная модель OSI (</a:t>
            </a:r>
            <a:r>
              <a:rPr lang="ru-RU" sz="2400" b="1" dirty="0" err="1">
                <a:solidFill>
                  <a:srgbClr val="004800"/>
                </a:solidFill>
                <a:latin typeface="Arial" pitchFamily="34" charset="0"/>
                <a:cs typeface="Arial" pitchFamily="34" charset="0"/>
              </a:rPr>
              <a:t>Open</a:t>
            </a:r>
            <a:r>
              <a:rPr lang="ru-RU" sz="2400" b="1" dirty="0">
                <a:solidFill>
                  <a:srgbClr val="0048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>
                <a:solidFill>
                  <a:srgbClr val="004800"/>
                </a:solidFill>
                <a:latin typeface="Arial" pitchFamily="34" charset="0"/>
                <a:cs typeface="Arial" pitchFamily="34" charset="0"/>
              </a:rPr>
              <a:t>System</a:t>
            </a:r>
            <a:r>
              <a:rPr lang="ru-RU" sz="2400" b="1" dirty="0">
                <a:solidFill>
                  <a:srgbClr val="0048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>
                <a:solidFill>
                  <a:srgbClr val="004800"/>
                </a:solidFill>
                <a:latin typeface="Arial" pitchFamily="34" charset="0"/>
                <a:cs typeface="Arial" pitchFamily="34" charset="0"/>
              </a:rPr>
              <a:t>Interconnection</a:t>
            </a:r>
            <a:r>
              <a:rPr lang="ru-RU" sz="2400" b="1" dirty="0">
                <a:solidFill>
                  <a:srgbClr val="0048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иногда называется стеком OSI, представляет собой семиуровневую сетевую иерархию, разработанную международной организацией по стандарту ISO. Эта модель содержи в себе по сути две различные модели: горизонтальную модель на базе протоколов, обеспечивающую механизм взаимодействия программ и процессов на различных машинах; вертикальную модель – на основе услуг, обеспечиваемых соседними уровнями друг к другу на одной машине. В горизонтальной модели двум программам требуется общий протокол для обмена данными, а в вертикальной – соседние уровни обмениваются данными с использованием интерфейса API. Интерфейс программирования приложений (</a:t>
            </a:r>
            <a:r>
              <a:rPr lang="ru-RU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Application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Programming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Interface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API) – это набор методов (функций), который программист может использовать для доступа к функциональности программного компонента (программы, модуля, библиотеки).</a:t>
            </a:r>
          </a:p>
          <a:p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648"/>
            <a:ext cx="8568952" cy="2246769"/>
          </a:xfrm>
          <a:prstGeom prst="rect">
            <a:avLst/>
          </a:prstGeom>
          <a:solidFill>
            <a:srgbClr val="92D050"/>
          </a:solidFill>
        </p:spPr>
        <p:txBody>
          <a:bodyPr vert="horz" wrap="square" rtlCol="0">
            <a:spAutoFit/>
          </a:bodyPr>
          <a:lstStyle/>
          <a:p>
            <a:pPr algn="just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ОТКРЫТАЯ СИСТЕМА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вычислительная система, отвечающая стандартам OSI; вычислительная система, обеспечивающая свободный доступ пользователей к своим ресурсам.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2492896"/>
            <a:ext cx="8568952" cy="255454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/>
              <a:t>Основные принципы построения открытых систем: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000" dirty="0"/>
              <a:t>переносимость (</a:t>
            </a:r>
            <a:r>
              <a:rPr lang="ru-RU" sz="2000" dirty="0" err="1"/>
              <a:t>portability</a:t>
            </a:r>
            <a:r>
              <a:rPr lang="ru-RU" sz="2000" dirty="0"/>
              <a:t>), позволяющая легко переносить данные и программное обеспечение между различными платформами;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000" dirty="0"/>
              <a:t>взаимодействие (</a:t>
            </a:r>
            <a:r>
              <a:rPr lang="ru-RU" sz="2000" dirty="0" err="1"/>
              <a:t>interoperability</a:t>
            </a:r>
            <a:r>
              <a:rPr lang="ru-RU" sz="2000" dirty="0"/>
              <a:t>), обеспечивающее совместную работу устройств разных производителей;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000" dirty="0" err="1"/>
              <a:t>масштабируемость</a:t>
            </a:r>
            <a:r>
              <a:rPr lang="ru-RU" sz="2000" dirty="0"/>
              <a:t> (</a:t>
            </a:r>
            <a:r>
              <a:rPr lang="ru-RU" sz="2000" dirty="0" err="1"/>
              <a:t>scalability</a:t>
            </a:r>
            <a:r>
              <a:rPr lang="ru-RU" sz="2000" dirty="0"/>
              <a:t>), гарантирующая сохранение инвестиций в информацию и программное обеспечение при переходе на более мощную аппаратную платформу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5373216"/>
            <a:ext cx="8568952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В основе открытых систем по этому признаку изначально лежала операционная система </a:t>
            </a:r>
            <a:r>
              <a:rPr lang="ru-RU" dirty="0" err="1"/>
              <a:t>Unix</a:t>
            </a:r>
            <a:r>
              <a:rPr lang="ru-RU" dirty="0"/>
              <a:t>, которая используется в большинстве открытых систем и в настоящее время.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548680"/>
            <a:ext cx="7920880" cy="1446550"/>
          </a:xfrm>
          <a:prstGeom prst="rect">
            <a:avLst/>
          </a:prstGeom>
          <a:solidFill>
            <a:srgbClr val="ECA6B2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200" b="1" dirty="0">
                <a:solidFill>
                  <a:schemeClr val="bg1"/>
                </a:solidFill>
              </a:rPr>
              <a:t>Применительно к сетевым технологиям модель OSI предполагает обеспечение совместимости работающего оборудования и процессов по семи уровням</a:t>
            </a:r>
            <a:r>
              <a:rPr lang="ru-RU" sz="2200" b="1" dirty="0" smtClean="0">
                <a:solidFill>
                  <a:schemeClr val="bg1"/>
                </a:solidFill>
              </a:rPr>
              <a:t>: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2492896"/>
            <a:ext cx="4176464" cy="3120854"/>
          </a:xfrm>
          <a:prstGeom prst="rect">
            <a:avLst/>
          </a:prstGeom>
          <a:solidFill>
            <a:srgbClr val="92D050"/>
          </a:solidFill>
        </p:spPr>
        <p:txBody>
          <a:bodyPr vert="horz" wrap="square" rtlCol="0">
            <a:spAutoFit/>
          </a:bodyPr>
          <a:lstStyle/>
          <a:p>
            <a:pPr marL="57150" indent="-514350" algn="just">
              <a:spcBef>
                <a:spcPct val="20000"/>
              </a:spcBef>
              <a:buClr>
                <a:schemeClr val="bg1"/>
              </a:buClr>
              <a:buSzPct val="70000"/>
              <a:buFont typeface="+mj-lt"/>
              <a:buAutoNum type="arabicPeriod"/>
            </a:pPr>
            <a:r>
              <a:rPr lang="ru-RU" sz="2400" b="1" dirty="0" smtClean="0">
                <a:solidFill>
                  <a:schemeClr val="bg1"/>
                </a:solidFill>
              </a:rPr>
              <a:t>Физическому</a:t>
            </a:r>
            <a:endParaRPr lang="ru-RU" sz="2400" b="1" dirty="0">
              <a:solidFill>
                <a:schemeClr val="bg1"/>
              </a:solidFill>
            </a:endParaRPr>
          </a:p>
          <a:p>
            <a:pPr marL="57150" indent="-514350" algn="just">
              <a:spcBef>
                <a:spcPct val="20000"/>
              </a:spcBef>
              <a:buClr>
                <a:schemeClr val="bg1"/>
              </a:buClr>
              <a:buSzPct val="70000"/>
              <a:buFont typeface="+mj-lt"/>
              <a:buAutoNum type="arabicPeriod"/>
            </a:pPr>
            <a:r>
              <a:rPr lang="ru-RU" sz="2400" b="1" dirty="0" smtClean="0">
                <a:solidFill>
                  <a:schemeClr val="bg1"/>
                </a:solidFill>
              </a:rPr>
              <a:t>Канальному</a:t>
            </a:r>
            <a:endParaRPr lang="ru-RU" sz="2400" b="1" dirty="0">
              <a:solidFill>
                <a:schemeClr val="bg1"/>
              </a:solidFill>
            </a:endParaRPr>
          </a:p>
          <a:p>
            <a:pPr marL="57150" indent="-514350" algn="just">
              <a:spcBef>
                <a:spcPct val="20000"/>
              </a:spcBef>
              <a:buClr>
                <a:schemeClr val="bg1"/>
              </a:buClr>
              <a:buSzPct val="70000"/>
              <a:buFont typeface="+mj-lt"/>
              <a:buAutoNum type="arabicPeriod"/>
            </a:pPr>
            <a:r>
              <a:rPr lang="ru-RU" sz="2400" b="1" dirty="0" smtClean="0">
                <a:solidFill>
                  <a:schemeClr val="bg1"/>
                </a:solidFill>
              </a:rPr>
              <a:t>Сетевому</a:t>
            </a:r>
            <a:endParaRPr lang="ru-RU" sz="2400" b="1" dirty="0">
              <a:solidFill>
                <a:schemeClr val="bg1"/>
              </a:solidFill>
            </a:endParaRPr>
          </a:p>
          <a:p>
            <a:pPr marL="57150" indent="-514350" algn="just">
              <a:spcBef>
                <a:spcPct val="20000"/>
              </a:spcBef>
              <a:buClr>
                <a:schemeClr val="bg1"/>
              </a:buClr>
              <a:buSzPct val="70000"/>
              <a:buFont typeface="+mj-lt"/>
              <a:buAutoNum type="arabicPeriod"/>
            </a:pPr>
            <a:r>
              <a:rPr lang="ru-RU" sz="2400" b="1" dirty="0">
                <a:solidFill>
                  <a:schemeClr val="bg1"/>
                </a:solidFill>
              </a:rPr>
              <a:t>Т</a:t>
            </a:r>
            <a:r>
              <a:rPr lang="ru-RU" sz="2400" b="1" dirty="0" smtClean="0">
                <a:solidFill>
                  <a:schemeClr val="bg1"/>
                </a:solidFill>
              </a:rPr>
              <a:t>ранспортному </a:t>
            </a:r>
            <a:endParaRPr lang="ru-RU" sz="2400" b="1" dirty="0">
              <a:solidFill>
                <a:schemeClr val="bg1"/>
              </a:solidFill>
            </a:endParaRPr>
          </a:p>
          <a:p>
            <a:pPr marL="57150" indent="-514350" algn="just">
              <a:spcBef>
                <a:spcPct val="20000"/>
              </a:spcBef>
              <a:buClr>
                <a:schemeClr val="bg1"/>
              </a:buClr>
              <a:buSzPct val="70000"/>
              <a:buFont typeface="+mj-lt"/>
              <a:buAutoNum type="arabicPeriod"/>
            </a:pPr>
            <a:r>
              <a:rPr lang="ru-RU" sz="2400" b="1" dirty="0" smtClean="0">
                <a:solidFill>
                  <a:schemeClr val="bg1"/>
                </a:solidFill>
              </a:rPr>
              <a:t>Сеансовому</a:t>
            </a:r>
            <a:endParaRPr lang="ru-RU" sz="2400" b="1" dirty="0">
              <a:solidFill>
                <a:schemeClr val="bg1"/>
              </a:solidFill>
            </a:endParaRPr>
          </a:p>
          <a:p>
            <a:pPr marL="57150" indent="-514350" algn="just">
              <a:spcBef>
                <a:spcPct val="20000"/>
              </a:spcBef>
              <a:buClr>
                <a:schemeClr val="bg1"/>
              </a:buClr>
              <a:buSzPct val="70000"/>
              <a:buFont typeface="+mj-lt"/>
              <a:buAutoNum type="arabicPeriod"/>
            </a:pPr>
            <a:r>
              <a:rPr lang="ru-RU" sz="2400" b="1" dirty="0" smtClean="0">
                <a:solidFill>
                  <a:schemeClr val="bg1"/>
                </a:solidFill>
              </a:rPr>
              <a:t>Представительскому  </a:t>
            </a:r>
            <a:endParaRPr lang="ru-RU" sz="2400" b="1" dirty="0">
              <a:solidFill>
                <a:schemeClr val="bg1"/>
              </a:solidFill>
            </a:endParaRPr>
          </a:p>
          <a:p>
            <a:pPr marL="57150" indent="-514350" algn="just">
              <a:spcBef>
                <a:spcPct val="20000"/>
              </a:spcBef>
              <a:buClr>
                <a:schemeClr val="bg1"/>
              </a:buClr>
              <a:buSzPct val="70000"/>
              <a:buFont typeface="+mj-lt"/>
              <a:buAutoNum type="arabicPeriod"/>
            </a:pPr>
            <a:r>
              <a:rPr lang="ru-RU" sz="2400" b="1" dirty="0" smtClean="0">
                <a:solidFill>
                  <a:schemeClr val="bg1"/>
                </a:solidFill>
              </a:rPr>
              <a:t>Прикладному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283968" y="1772816"/>
            <a:ext cx="576064" cy="72008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/>
              <a:t>Уровни взаимодействия компьютеров в сети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268760"/>
            <a:ext cx="5688632" cy="369332"/>
          </a:xfrm>
          <a:prstGeom prst="rect">
            <a:avLst/>
          </a:prstGeom>
          <a:solidFill>
            <a:srgbClr val="92D050"/>
          </a:solidFill>
        </p:spPr>
        <p:txBody>
          <a:bodyPr vert="horz" wrap="square" rtlCol="0">
            <a:spAutoFit/>
          </a:bodyPr>
          <a:lstStyle/>
          <a:p>
            <a:pPr algn="just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b="1" dirty="0">
                <a:solidFill>
                  <a:schemeClr val="bg1"/>
                </a:solidFill>
              </a:rPr>
              <a:t>Физический уровень </a:t>
            </a:r>
            <a:r>
              <a:rPr lang="ru-RU" dirty="0">
                <a:solidFill>
                  <a:schemeClr val="bg1"/>
                </a:solidFill>
              </a:rPr>
              <a:t>(</a:t>
            </a:r>
            <a:r>
              <a:rPr lang="ru-RU" dirty="0" err="1">
                <a:solidFill>
                  <a:schemeClr val="bg1"/>
                </a:solidFill>
              </a:rPr>
              <a:t>Physical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Layer</a:t>
            </a:r>
            <a:r>
              <a:rPr lang="ru-RU" dirty="0">
                <a:solidFill>
                  <a:schemeClr val="bg1"/>
                </a:solidFill>
              </a:rPr>
              <a:t>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1772816"/>
            <a:ext cx="8352928" cy="2031325"/>
          </a:xfrm>
          <a:prstGeom prst="rect">
            <a:avLst/>
          </a:prstGeom>
          <a:solidFill>
            <a:srgbClr val="D0F0D3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Определяет электрические, механические, процедурные, и функциональные спецификации и обеспечивает для канального уровня установление, поддержание и разрыв физического соединения между двумя компьютерными системами, непосредственно связанными между собой с помощью передающей среды. </a:t>
            </a:r>
          </a:p>
          <a:p>
            <a:pPr algn="just"/>
            <a:r>
              <a:rPr lang="ru-RU" dirty="0"/>
              <a:t>Например: аналогового телефонного канала, радиоканала или оптоволоконного канала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3933056"/>
            <a:ext cx="4176464" cy="369332"/>
          </a:xfrm>
          <a:prstGeom prst="rect">
            <a:avLst/>
          </a:prstGeom>
          <a:solidFill>
            <a:srgbClr val="92D050"/>
          </a:solidFill>
        </p:spPr>
        <p:txBody>
          <a:bodyPr vert="horz" wrap="square" rtlCol="0">
            <a:spAutoFit/>
          </a:bodyPr>
          <a:lstStyle/>
          <a:p>
            <a:pPr algn="just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b="1" dirty="0">
                <a:solidFill>
                  <a:schemeClr val="bg1"/>
                </a:solidFill>
              </a:rPr>
              <a:t>Канальный уровень (</a:t>
            </a:r>
            <a:r>
              <a:rPr lang="ru-RU" b="1" dirty="0" err="1">
                <a:solidFill>
                  <a:schemeClr val="bg1"/>
                </a:solidFill>
              </a:rPr>
              <a:t>Data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Link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Layer</a:t>
            </a:r>
            <a:r>
              <a:rPr lang="ru-RU" b="1" dirty="0">
                <a:solidFill>
                  <a:schemeClr val="bg1"/>
                </a:solidFill>
              </a:rPr>
              <a:t>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8" y="4509120"/>
            <a:ext cx="8496944" cy="1477328"/>
          </a:xfrm>
          <a:prstGeom prst="rect">
            <a:avLst/>
          </a:prstGeom>
          <a:solidFill>
            <a:srgbClr val="D0F0D3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Управляет передачей по каналу связи. Основными функциями этого уровня является разбиение передаваемых данных на порции, называемые кадрами. Выделение данных из потока </a:t>
            </a:r>
            <a:r>
              <a:rPr lang="ru-RU" dirty="0" err="1"/>
              <a:t>Bit</a:t>
            </a:r>
            <a:r>
              <a:rPr lang="ru-RU" dirty="0"/>
              <a:t>, передаваемых на физическом уровне для обработки на сетевом уровне, обнаружение ошибок передачи и восстановление неправильной передачи данных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332656"/>
            <a:ext cx="4608512" cy="369332"/>
          </a:xfrm>
          <a:prstGeom prst="rect">
            <a:avLst/>
          </a:prstGeom>
          <a:solidFill>
            <a:srgbClr val="92D050"/>
          </a:solidFill>
        </p:spPr>
        <p:txBody>
          <a:bodyPr vert="horz" wrap="square" rtlCol="0">
            <a:spAutoFit/>
          </a:bodyPr>
          <a:lstStyle/>
          <a:p>
            <a:pPr algn="just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b="1" dirty="0">
                <a:solidFill>
                  <a:schemeClr val="bg1"/>
                </a:solidFill>
              </a:rPr>
              <a:t>Сетевой уровень (</a:t>
            </a:r>
            <a:r>
              <a:rPr lang="ru-RU" b="1" dirty="0" err="1">
                <a:solidFill>
                  <a:schemeClr val="bg1"/>
                </a:solidFill>
              </a:rPr>
              <a:t>Network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Layer</a:t>
            </a:r>
            <a:r>
              <a:rPr lang="ru-RU" b="1" dirty="0">
                <a:solidFill>
                  <a:schemeClr val="bg1"/>
                </a:solidFill>
              </a:rPr>
              <a:t>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908720"/>
            <a:ext cx="8352928" cy="1200329"/>
          </a:xfrm>
          <a:prstGeom prst="rect">
            <a:avLst/>
          </a:prstGeom>
          <a:solidFill>
            <a:srgbClr val="D0F0D3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Обеспечивает связь между двумя компьютерами системами сети, обменивающихся между собой информацией. Другой функцией сетевого уровня является маршрутизация данных (называемых на этом уровне пакетами) в сети и между сетями (межсетевой протокол)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552" y="2276872"/>
            <a:ext cx="4392488" cy="369332"/>
          </a:xfrm>
          <a:prstGeom prst="rect">
            <a:avLst/>
          </a:prstGeom>
          <a:solidFill>
            <a:srgbClr val="92D050"/>
          </a:solidFill>
        </p:spPr>
        <p:txBody>
          <a:bodyPr vert="horz" wrap="square" rtlCol="0">
            <a:spAutoFit/>
          </a:bodyPr>
          <a:lstStyle/>
          <a:p>
            <a:pPr algn="just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b="1" dirty="0">
                <a:solidFill>
                  <a:schemeClr val="bg1"/>
                </a:solidFill>
              </a:rPr>
              <a:t>Транспортный уровень (</a:t>
            </a:r>
            <a:r>
              <a:rPr lang="ru-RU" b="1" dirty="0" err="1">
                <a:solidFill>
                  <a:schemeClr val="bg1"/>
                </a:solidFill>
              </a:rPr>
              <a:t>Transport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Layer</a:t>
            </a:r>
            <a:r>
              <a:rPr lang="ru-RU" b="1" dirty="0">
                <a:solidFill>
                  <a:schemeClr val="bg1"/>
                </a:solidFill>
              </a:rPr>
              <a:t>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9552" y="2852936"/>
            <a:ext cx="8352928" cy="1754326"/>
          </a:xfrm>
          <a:prstGeom prst="rect">
            <a:avLst/>
          </a:prstGeom>
          <a:solidFill>
            <a:srgbClr val="D0F0D3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Обеспечивает надежную передачу (транспортировку) данных между компьютерными системами сети для вышележащих уровней. Для этого используются механизмы для установки, поддержки и разрыва виртуальных каналов (аналого-выделенных телефонных каналов), определение и исправление ошибок при передачи, управление потоком данных (с целью предотвращения переполнения или потерь данных).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1560" y="4797152"/>
            <a:ext cx="4320480" cy="369332"/>
          </a:xfrm>
          <a:prstGeom prst="rect">
            <a:avLst/>
          </a:prstGeom>
          <a:solidFill>
            <a:srgbClr val="92D050"/>
          </a:solidFill>
        </p:spPr>
        <p:txBody>
          <a:bodyPr vert="horz" wrap="square" rtlCol="0">
            <a:spAutoFit/>
          </a:bodyPr>
          <a:lstStyle/>
          <a:p>
            <a:pPr algn="just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b="1" dirty="0">
                <a:solidFill>
                  <a:schemeClr val="bg1"/>
                </a:solidFill>
              </a:rPr>
              <a:t>Сеансовый уровень (</a:t>
            </a:r>
            <a:r>
              <a:rPr lang="ru-RU" b="1" dirty="0" err="1">
                <a:solidFill>
                  <a:schemeClr val="bg1"/>
                </a:solidFill>
              </a:rPr>
              <a:t>Session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Layer</a:t>
            </a:r>
            <a:r>
              <a:rPr lang="ru-RU" b="1" dirty="0">
                <a:solidFill>
                  <a:schemeClr val="bg1"/>
                </a:solidFill>
              </a:rPr>
              <a:t>).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1560" y="5373216"/>
            <a:ext cx="8136904" cy="646331"/>
          </a:xfrm>
          <a:prstGeom prst="rect">
            <a:avLst/>
          </a:prstGeom>
          <a:solidFill>
            <a:srgbClr val="D0F0D3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Обеспечивает установление, поддержание и окончание сеансов связи для уровня представлений, а также возобновлений аварийно-прерванного сеанса.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332656"/>
            <a:ext cx="5400600" cy="369332"/>
          </a:xfrm>
          <a:prstGeom prst="rect">
            <a:avLst/>
          </a:prstGeom>
          <a:solidFill>
            <a:srgbClr val="92D050"/>
          </a:solidFill>
        </p:spPr>
        <p:txBody>
          <a:bodyPr vert="horz" wrap="square" rtlCol="0">
            <a:spAutoFit/>
          </a:bodyPr>
          <a:lstStyle/>
          <a:p>
            <a:pPr algn="just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b="1" dirty="0">
                <a:solidFill>
                  <a:schemeClr val="bg1"/>
                </a:solidFill>
              </a:rPr>
              <a:t>Уровень представления данных (</a:t>
            </a:r>
            <a:r>
              <a:rPr lang="ru-RU" b="1" dirty="0" err="1">
                <a:solidFill>
                  <a:schemeClr val="bg1"/>
                </a:solidFill>
              </a:rPr>
              <a:t>Presentation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Layer</a:t>
            </a:r>
            <a:r>
              <a:rPr lang="ru-RU" b="1" dirty="0">
                <a:solidFill>
                  <a:schemeClr val="bg1"/>
                </a:solidFill>
              </a:rPr>
              <a:t>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908720"/>
            <a:ext cx="7776864" cy="1754326"/>
          </a:xfrm>
          <a:prstGeom prst="rect">
            <a:avLst/>
          </a:prstGeom>
          <a:solidFill>
            <a:srgbClr val="D0F0D3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Обеспечивает преобразование данных из представления, используемого прикладной программе одной компьютерной системе в представление, используемое в другой компьютерной системе.</a:t>
            </a:r>
          </a:p>
          <a:p>
            <a:pPr algn="just"/>
            <a:r>
              <a:rPr lang="ru-RU" dirty="0"/>
              <a:t>В Функции уровня представлений входит также преобразование кода данных, их шифровка, расшифровка, а также сжатие передаваемых данных.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3568" y="2996952"/>
            <a:ext cx="5688632" cy="369332"/>
          </a:xfrm>
          <a:prstGeom prst="rect">
            <a:avLst/>
          </a:prstGeom>
          <a:solidFill>
            <a:srgbClr val="92D050"/>
          </a:solidFill>
        </p:spPr>
        <p:txBody>
          <a:bodyPr vert="horz" wrap="square" rtlCol="0">
            <a:spAutoFit/>
          </a:bodyPr>
          <a:lstStyle/>
          <a:p>
            <a:pPr algn="just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b="1" dirty="0">
                <a:solidFill>
                  <a:schemeClr val="bg1"/>
                </a:solidFill>
              </a:rPr>
              <a:t>Прикладной уровень (</a:t>
            </a:r>
            <a:r>
              <a:rPr lang="ru-RU" b="1" dirty="0" err="1">
                <a:solidFill>
                  <a:schemeClr val="bg1"/>
                </a:solidFill>
              </a:rPr>
              <a:t>Application</a:t>
            </a:r>
            <a:r>
              <a:rPr lang="ru-RU" b="1" dirty="0">
                <a:solidFill>
                  <a:schemeClr val="bg1"/>
                </a:solidFill>
              </a:rPr>
              <a:t> L</a:t>
            </a:r>
            <a:r>
              <a:rPr lang="en-US" b="1" dirty="0" err="1">
                <a:solidFill>
                  <a:schemeClr val="bg1"/>
                </a:solidFill>
              </a:rPr>
              <a:t>ayer</a:t>
            </a:r>
            <a:r>
              <a:rPr lang="ru-RU" b="1" dirty="0">
                <a:solidFill>
                  <a:schemeClr val="bg1"/>
                </a:solidFill>
              </a:rPr>
              <a:t>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3573016"/>
            <a:ext cx="7776864" cy="2308324"/>
          </a:xfrm>
          <a:prstGeom prst="rect">
            <a:avLst/>
          </a:prstGeom>
          <a:solidFill>
            <a:srgbClr val="D0F0D3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Отличается от других моделей тем, что он обеспечивает услуги для прикладных задач. Этот уровень определяет доступность прикладных задач и ресурсом для связи синхронизирует взаимодействующие прикладные задачи, устанавливает соглашение о структуре восстановления при ошибках целостности данных. Важными функциями прикладного уровня являются управление сетью, а так же выполнение наиболее распространенных системных прикладных задач, электронной почты, обмена файлами и другие.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404664"/>
            <a:ext cx="8064896" cy="3139321"/>
          </a:xfrm>
          <a:prstGeom prst="rect">
            <a:avLst/>
          </a:prstGeom>
          <a:solidFill>
            <a:srgbClr val="ECA6B2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</a:rPr>
              <a:t>Каждый уровень для решения своей подзадачи должен обеспечить выполнение определенных моделью функций данного уровня, действий (услуг). Для выше лежащего уровня и взаимодействовать аналогичным уровнем другой компьютерной системы. Соответственно в каждом уровне взаимодействия соответствует набор протоколов (правил взаимодействия). Под протоколом понимается некоторая совокупность правил, регламентирующих формат и процедуры обмена информации. В частности он определяет, как выполняется соединение, преодолеваются шумные линии и обеспечивается безошибочная передача данных между модемами. Стандарт в свою очередь включает в себя общепринятый протокол или набор протоколов.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3789040"/>
            <a:ext cx="7920880" cy="1200329"/>
          </a:xfrm>
          <a:prstGeom prst="rect">
            <a:avLst/>
          </a:prstGeom>
          <a:solidFill>
            <a:srgbClr val="D0F0D3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Функционирование сетевого оборудования невозможно без взаимосвязанных стандартов, согласование стандартов достигается как за счет непротиворечивых технических решений, так и за счет группирования стандартов. Каждой конкретной сети присуща своя совокупность протоколов.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686800" cy="115475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800" dirty="0" smtClean="0"/>
              <a:t>Связь основывается на некоторой совокупности правил, соблюдаемыми всеми пользователями, которые регламентируют взаимодействие узлов по обмену информацией и определяют синтаксис сообщения, имена элементов данных, операции управления и состояния. 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ru-RU" dirty="0" smtClean="0"/>
              <a:t>Протоколы и УРОВНИ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2636912"/>
            <a:ext cx="8712968" cy="646331"/>
          </a:xfrm>
          <a:prstGeom prst="rect">
            <a:avLst/>
          </a:prstGeom>
          <a:solidFill>
            <a:srgbClr val="ECA6B2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Такие наборы правил работы в сети обычно называются сетевыми протоколами или сетевыми </a:t>
            </a:r>
            <a:r>
              <a:rPr lang="ru-RU" b="1" dirty="0" smtClean="0">
                <a:solidFill>
                  <a:schemeClr val="bg1"/>
                </a:solidFill>
              </a:rPr>
              <a:t>стандартами.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3501008"/>
            <a:ext cx="8712968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>
            <a:normAutofit/>
          </a:bodyPr>
          <a:lstStyle/>
          <a:p>
            <a:pPr algn="just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dirty="0">
                <a:solidFill>
                  <a:schemeClr val="tx2"/>
                </a:solidFill>
              </a:rPr>
              <a:t>Протоколы также определяют форматы и структуры данных, их смысловое назначение и поведение различных функциональных блоков при передаче данных. Протоколы охватывают весь диапазон сетевых функций, начиная от программного обеспечения и заканчивая аппаратурой.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260648"/>
            <a:ext cx="8280920" cy="646331"/>
          </a:xfrm>
          <a:prstGeom prst="rect">
            <a:avLst/>
          </a:prstGeom>
          <a:solidFill>
            <a:srgbClr val="ECA6B2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Поскольку информационный обмен – процесс многофункциональный, то протоколы делятся на уровни.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1196752"/>
            <a:ext cx="8136904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>
            <a:normAutofit fontScale="92500"/>
          </a:bodyPr>
          <a:lstStyle/>
          <a:p>
            <a:pPr algn="just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dirty="0">
                <a:solidFill>
                  <a:schemeClr val="tx2"/>
                </a:solidFill>
              </a:rPr>
              <a:t>К каждому уровню относится группа родственных функций.  Каждый уровень определяет различные протоколы для управления функциями связи или ее подсистемами. Каждому уровню присущ свой набор правил.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552" y="2420888"/>
            <a:ext cx="8208912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chemeClr val="bg1"/>
                </a:solidFill>
              </a:rPr>
              <a:t>Самым низким уровнем считается </a:t>
            </a:r>
            <a:r>
              <a:rPr lang="ru-RU" b="1" i="1" dirty="0">
                <a:solidFill>
                  <a:srgbClr val="C00000"/>
                </a:solidFill>
              </a:rPr>
              <a:t>физический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– это уровень работы с физической средой передачи данных и устройствами передачи данных. Нижние уровни описывают правила взаимодействия оборудования, изготовленного разными </a:t>
            </a:r>
            <a:r>
              <a:rPr lang="ru-RU" dirty="0" smtClean="0">
                <a:solidFill>
                  <a:schemeClr val="bg1"/>
                </a:solidFill>
              </a:rPr>
              <a:t>производителями.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4005064"/>
            <a:ext cx="7992888" cy="175432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Верхние </a:t>
            </a:r>
            <a:r>
              <a:rPr lang="ru-RU" dirty="0"/>
              <a:t>уровни описывают правила для проведения сеансов связи и интерпретации приложений. Чем выше уровень, тем сложнее становятся решаемые им задачи и связанные с этими задачами протоколы. Самый высокий уровень – </a:t>
            </a:r>
            <a:r>
              <a:rPr lang="ru-RU" b="1" i="1" dirty="0">
                <a:solidFill>
                  <a:schemeClr val="bg1"/>
                </a:solidFill>
              </a:rPr>
              <a:t>прикладной</a:t>
            </a:r>
            <a:r>
              <a:rPr lang="ru-RU" dirty="0"/>
              <a:t>. Это уровень пользователя, взаимодействующего с некоторой прикладной программой обмена информации через сеть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5008" y="116632"/>
            <a:ext cx="8928992" cy="20882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>
            <a:normAutofit lnSpcReduction="10000"/>
          </a:bodyPr>
          <a:lstStyle/>
          <a:p>
            <a:pPr algn="just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dirty="0">
                <a:solidFill>
                  <a:schemeClr val="tx2"/>
                </a:solidFill>
              </a:rPr>
              <a:t>С технической точки зрения передача данных по сети должна быть разбита на ряд последовательных шагов, каждому из которых соответствуют свои правила и процедуры, или протокол. Таким образом, сохраняется строгая очередность в выполнении определенных действий. Эти типовые действия (шаги) должны быть выполнены в одной и той же последовательности на каждом сетевом компьютере. На компьютере-отправителе эти действия выполняются в направлении сверху вниз (от прикладной задачи к физической среде передачи информации), а на компьютере-получателе – снизу вверх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2214554"/>
            <a:ext cx="3960440" cy="113877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700" b="1" dirty="0">
                <a:solidFill>
                  <a:schemeClr val="bg1"/>
                </a:solidFill>
              </a:rPr>
              <a:t>Компьютер-отправитель</a:t>
            </a:r>
            <a:r>
              <a:rPr lang="ru-RU" sz="1700" dirty="0">
                <a:solidFill>
                  <a:schemeClr val="bg1"/>
                </a:solidFill>
              </a:rPr>
              <a:t> в соответствии с конкретным протоколом, как правило, выполняет следующие действия: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3717032"/>
            <a:ext cx="4248472" cy="263149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разбивает данные на небольшие блоки, называемые пакетами, с которыми может работать протокол;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добавляет к пакетам адресную и управляющую информацию, чтобы компьютер-получатель мог определить, что эти данные предназначены именно ему и что сними делать дальше;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подготавливает данные к передаче через плату сетевого адаптера и далее – по сетевому кабелю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2420888"/>
            <a:ext cx="4032448" cy="877163"/>
          </a:xfrm>
          <a:prstGeom prst="rect">
            <a:avLst/>
          </a:prstGeom>
          <a:solidFill>
            <a:srgbClr val="ECA6B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700" b="1" dirty="0">
                <a:solidFill>
                  <a:schemeClr val="bg1"/>
                </a:solidFill>
              </a:rPr>
              <a:t>Компьютер-получатель</a:t>
            </a:r>
            <a:r>
              <a:rPr lang="ru-RU" sz="1700" dirty="0">
                <a:solidFill>
                  <a:schemeClr val="bg1"/>
                </a:solidFill>
              </a:rPr>
              <a:t> в соответствии с протоколом выполняет те же действия, но только в обратном порядке</a:t>
            </a:r>
            <a:r>
              <a:rPr lang="ru-RU" sz="1700" dirty="0" smtClean="0">
                <a:solidFill>
                  <a:schemeClr val="bg1"/>
                </a:solidFill>
              </a:rPr>
              <a:t>:</a:t>
            </a:r>
            <a:endParaRPr lang="ru-RU" sz="17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6016" y="3429000"/>
            <a:ext cx="4320480" cy="3046988"/>
          </a:xfrm>
          <a:prstGeom prst="rect">
            <a:avLst/>
          </a:prstGeom>
          <a:solidFill>
            <a:srgbClr val="D0F0D3"/>
          </a:solidFill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принимает пакеты данных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исп.сетевой кабель);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через плату сетевого адаптера передает пакеты в компьютер;</a:t>
            </a:r>
          </a:p>
          <a:p>
            <a:pPr lvl="0">
              <a:buFont typeface="Wingdings" pitchFamily="2" charset="2"/>
              <a:buChar char="Ø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удаляет из пакета всю служебную информацию, добавленную компьютером-отправителем;</a:t>
            </a:r>
          </a:p>
          <a:p>
            <a:pPr lvl="0">
              <a:buFont typeface="Wingdings" pitchFamily="2" charset="2"/>
              <a:buChar char="Ø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копирует данные из пакетов в буфер – для их объединения в исходный блок данных;</a:t>
            </a:r>
          </a:p>
          <a:p>
            <a:pPr lvl="0">
              <a:buFont typeface="Wingdings" pitchFamily="2" charset="2"/>
              <a:buChar char="Ø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передает приложению этот блок данных в том формате, который оно использует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2051720" y="3284984"/>
            <a:ext cx="36004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804248" y="3284984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войная стрелка влево/вправо 10"/>
          <p:cNvSpPr/>
          <p:nvPr/>
        </p:nvSpPr>
        <p:spPr>
          <a:xfrm>
            <a:off x="4139952" y="2708920"/>
            <a:ext cx="648072" cy="288032"/>
          </a:xfrm>
          <a:prstGeom prst="left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88640"/>
            <a:ext cx="8352928" cy="2031325"/>
          </a:xfrm>
          <a:prstGeom prst="rect">
            <a:avLst/>
          </a:prstGeom>
          <a:solidFill>
            <a:srgbClr val="ECA6B2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</a:rPr>
              <a:t>И компьютеру-отправителю, и компьютеру-получателю необходимо выполнять каждое действие одинаковым способом, с тем, чтобы пришедшие по сети данные совпадали с отправленными. Если, например, два протокола будут по-разному разбивать данные на пакеты и добавлять информацию (о последовательности пакетов, синхронизации и для проверки ошибок), тогда компьютер, использующий один из этих протоколов, не сможет успешно связаться с компьютером, на котором работает другой протокол.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2420888"/>
            <a:ext cx="828092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chemeClr val="bg1"/>
                </a:solidFill>
              </a:rPr>
              <a:t>При передачи данных на основе протоколов выполняются следующие типовые действия, которые называются сервисами связи: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23728" y="3429000"/>
            <a:ext cx="5112568" cy="1400383"/>
          </a:xfrm>
          <a:prstGeom prst="rect">
            <a:avLst/>
          </a:prstGeom>
          <a:solidFill>
            <a:srgbClr val="D0F0D3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700" dirty="0"/>
              <a:t>адресация и маршрутизация информации; проверка на наличие ошибок; </a:t>
            </a:r>
          </a:p>
          <a:p>
            <a:pPr>
              <a:buFont typeface="Wingdings" pitchFamily="2" charset="2"/>
              <a:buChar char="Ø"/>
            </a:pPr>
            <a:r>
              <a:rPr lang="ru-RU" sz="1700" dirty="0"/>
              <a:t>запрос повторной передачи; </a:t>
            </a:r>
          </a:p>
          <a:p>
            <a:pPr>
              <a:buFont typeface="Wingdings" pitchFamily="2" charset="2"/>
              <a:buChar char="Ø"/>
            </a:pPr>
            <a:r>
              <a:rPr lang="ru-RU" sz="1700" dirty="0"/>
              <a:t>установление правил взаимодействия в конкретной сетевой среде и др. 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4283968" y="3068960"/>
            <a:ext cx="43204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51520" y="4941168"/>
            <a:ext cx="8640960" cy="143116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700" b="1" dirty="0">
                <a:solidFill>
                  <a:schemeClr val="bg1"/>
                </a:solidFill>
              </a:rPr>
              <a:t>Протоколы группируются в рамках правил взаимодействия между различными уровнями. Как правило такая группировка обуславливается некоторой компьютерной платформой, операционной системой или группами разработчиков </a:t>
            </a:r>
            <a:r>
              <a:rPr lang="ru-RU" sz="1700" b="1" dirty="0" smtClean="0">
                <a:solidFill>
                  <a:schemeClr val="bg1"/>
                </a:solidFill>
              </a:rPr>
              <a:t>протоколов </a:t>
            </a:r>
            <a:r>
              <a:rPr lang="ru-RU" sz="1700" b="1" dirty="0">
                <a:solidFill>
                  <a:schemeClr val="bg1"/>
                </a:solidFill>
              </a:rPr>
              <a:t>или производителей сетевого оборудования. Таким образом формируются </a:t>
            </a:r>
            <a:r>
              <a:rPr lang="ru-RU" sz="1700" i="1" dirty="0">
                <a:solidFill>
                  <a:srgbClr val="005C2A"/>
                </a:solidFill>
              </a:rPr>
              <a:t>стеки протокол</a:t>
            </a:r>
            <a:r>
              <a:rPr lang="ru-RU" sz="1700" i="1" dirty="0" smtClean="0">
                <a:solidFill>
                  <a:srgbClr val="005C2A"/>
                </a:solidFill>
              </a:rPr>
              <a:t>ов </a:t>
            </a:r>
            <a:r>
              <a:rPr lang="ru-RU" sz="1700" b="1" dirty="0">
                <a:solidFill>
                  <a:schemeClr val="bg1"/>
                </a:solidFill>
              </a:rPr>
              <a:t>это – набор взаимодействующих между собой сетевых протоколов.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116632"/>
            <a:ext cx="5832648" cy="2031325"/>
          </a:xfrm>
          <a:prstGeom prst="rect">
            <a:avLst/>
          </a:prstGeom>
          <a:solidFill>
            <a:srgbClr val="ECA6B2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Наиболее популярные стеки протоколов: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1"/>
                </a:solidFill>
              </a:rPr>
              <a:t> набор </a:t>
            </a:r>
            <a:r>
              <a:rPr lang="ru-RU" b="1" dirty="0">
                <a:solidFill>
                  <a:schemeClr val="bg1"/>
                </a:solidFill>
              </a:rPr>
              <a:t>протоколов Интернета или стек TCP/IP;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Novell NetWare (IPX/SPX)</a:t>
            </a:r>
            <a:r>
              <a:rPr lang="ru-RU" b="1" dirty="0">
                <a:solidFill>
                  <a:schemeClr val="bg1"/>
                </a:solidFill>
              </a:rPr>
              <a:t>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Digital </a:t>
            </a:r>
            <a:r>
              <a:rPr lang="en-US" b="1" dirty="0" err="1">
                <a:solidFill>
                  <a:schemeClr val="bg1"/>
                </a:solidFill>
                <a:hlinkClick r:id="rId2" tooltip="DECnet (страница отсутствует)"/>
              </a:rPr>
              <a:t>DECnet</a:t>
            </a:r>
            <a:r>
              <a:rPr lang="ru-RU" b="1" dirty="0">
                <a:solidFill>
                  <a:schemeClr val="bg1"/>
                </a:solidFill>
              </a:rPr>
              <a:t>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IBM System Network Architecture  (SNA);</a:t>
            </a:r>
            <a:endParaRPr lang="ru-RU" b="1" dirty="0">
              <a:solidFill>
                <a:schemeClr val="bg1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Apple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AppleTalk</a:t>
            </a:r>
            <a:r>
              <a:rPr lang="ru-RU" b="1" dirty="0">
                <a:solidFill>
                  <a:schemeClr val="bg1"/>
                </a:solidFill>
              </a:rPr>
              <a:t>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ISO/OSI.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2132856"/>
            <a:ext cx="8784976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Несмотря на то, что количество уровней в различных стеках протоколов – различно, бесспорным является тот факт, что важнейшие коммуникационные задачи, которые возложены на сеть, приводят к разделению протоколов на три основных уровня, которые присутствуют в любом из стеков протоколов: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07904" y="3573016"/>
            <a:ext cx="2016224" cy="353943"/>
          </a:xfrm>
          <a:prstGeom prst="rect">
            <a:avLst/>
          </a:prstGeom>
          <a:solidFill>
            <a:srgbClr val="D0F0D3"/>
          </a:solidFill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1700" dirty="0" err="1" smtClean="0"/>
              <a:t>транспортный</a:t>
            </a:r>
            <a:endParaRPr lang="ru-RU" sz="17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4427984" y="3284984"/>
            <a:ext cx="360040" cy="28803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07504" y="4077072"/>
            <a:ext cx="8784976" cy="220060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700" b="1" dirty="0">
                <a:solidFill>
                  <a:srgbClr val="FF0000"/>
                </a:solidFill>
              </a:rPr>
              <a:t>Прикладные протоколы </a:t>
            </a:r>
            <a:r>
              <a:rPr lang="ru-RU" sz="1700" b="1" dirty="0">
                <a:solidFill>
                  <a:schemeClr val="bg1"/>
                </a:solidFill>
              </a:rPr>
              <a:t>работают на верхнем уровне. Они обеспечивают взаимодействие приложений и обмен данными между ними. </a:t>
            </a:r>
          </a:p>
          <a:p>
            <a:pPr algn="just"/>
            <a:r>
              <a:rPr lang="ru-RU" sz="1700" b="1" dirty="0">
                <a:solidFill>
                  <a:srgbClr val="FF0000"/>
                </a:solidFill>
              </a:rPr>
              <a:t>Транспортные протоколы </a:t>
            </a:r>
            <a:r>
              <a:rPr lang="ru-RU" sz="1700" b="1" dirty="0">
                <a:solidFill>
                  <a:schemeClr val="bg1"/>
                </a:solidFill>
              </a:rPr>
              <a:t>поддерживают сеансы связи между компьютерами и гарантируют надежный обмен данных между ними.</a:t>
            </a:r>
          </a:p>
          <a:p>
            <a:pPr algn="just"/>
            <a:r>
              <a:rPr lang="ru-RU" sz="1700" b="1" dirty="0">
                <a:solidFill>
                  <a:srgbClr val="FF0000"/>
                </a:solidFill>
              </a:rPr>
              <a:t>Сетевые протоколы </a:t>
            </a:r>
            <a:r>
              <a:rPr lang="ru-RU" sz="1700" b="1" dirty="0">
                <a:solidFill>
                  <a:schemeClr val="bg1"/>
                </a:solidFill>
              </a:rPr>
              <a:t>обеспечивают услуги связи. Эти протоколы управляют несколькими типами данных: адресацией, маршрутизацией, проверкой ошибок и запросами на повторную передачу. Сетевые протоколы, кроме того, определяют правила для осуществления связи в конкретных сетевых средах, например </a:t>
            </a:r>
            <a:r>
              <a:rPr lang="ru-RU" sz="1700" b="1" dirty="0" err="1">
                <a:solidFill>
                  <a:schemeClr val="bg1"/>
                </a:solidFill>
              </a:rPr>
              <a:t>Ethernet</a:t>
            </a:r>
            <a:r>
              <a:rPr lang="ru-RU" sz="1700" b="1" dirty="0">
                <a:solidFill>
                  <a:schemeClr val="bg1"/>
                </a:solidFill>
              </a:rPr>
              <a:t> или </a:t>
            </a:r>
            <a:r>
              <a:rPr lang="ru-RU" sz="1700" b="1" dirty="0" err="1">
                <a:solidFill>
                  <a:schemeClr val="bg1"/>
                </a:solidFill>
              </a:rPr>
              <a:t>Token</a:t>
            </a:r>
            <a:r>
              <a:rPr lang="ru-RU" sz="1700" b="1" dirty="0">
                <a:solidFill>
                  <a:schemeClr val="bg1"/>
                </a:solidFill>
              </a:rPr>
              <a:t> </a:t>
            </a:r>
            <a:r>
              <a:rPr lang="ru-RU" sz="1700" b="1" dirty="0" err="1">
                <a:solidFill>
                  <a:schemeClr val="bg1"/>
                </a:solidFill>
              </a:rPr>
              <a:t>Ring</a:t>
            </a:r>
            <a:r>
              <a:rPr lang="ru-RU" sz="17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7544" y="3573016"/>
            <a:ext cx="2016224" cy="353943"/>
          </a:xfrm>
          <a:prstGeom prst="rect">
            <a:avLst/>
          </a:prstGeom>
          <a:solidFill>
            <a:srgbClr val="D0F0D3"/>
          </a:solidFill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1700" dirty="0" smtClean="0"/>
              <a:t>П</a:t>
            </a:r>
            <a:r>
              <a:rPr lang="en-US" sz="1700" dirty="0" err="1" smtClean="0"/>
              <a:t>рикладной</a:t>
            </a:r>
            <a:endParaRPr lang="ru-RU" sz="1700" dirty="0"/>
          </a:p>
        </p:txBody>
      </p:sp>
      <p:sp>
        <p:nvSpPr>
          <p:cNvPr id="10" name="TextBox 9"/>
          <p:cNvSpPr txBox="1"/>
          <p:nvPr/>
        </p:nvSpPr>
        <p:spPr>
          <a:xfrm>
            <a:off x="6516216" y="3573016"/>
            <a:ext cx="2016224" cy="353943"/>
          </a:xfrm>
          <a:prstGeom prst="rect">
            <a:avLst/>
          </a:prstGeom>
          <a:solidFill>
            <a:srgbClr val="D0F0D3"/>
          </a:solidFill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1700" dirty="0" smtClean="0"/>
              <a:t>С</a:t>
            </a:r>
            <a:r>
              <a:rPr lang="en-US" sz="1700" dirty="0" err="1" smtClean="0"/>
              <a:t>етевой</a:t>
            </a:r>
            <a:endParaRPr lang="ru-RU" sz="1700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1259632" y="3356992"/>
            <a:ext cx="432048" cy="21602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452320" y="3356992"/>
            <a:ext cx="432048" cy="21602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некоторых протоколов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686800" cy="646331"/>
          </a:xfr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Примеры некоторых протоколов, которые используются в сетях передачи данных на сетевом, транспортном и прикладном уровнях.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060848"/>
            <a:ext cx="8568952" cy="39703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/>
              <a:t>Прот</a:t>
            </a:r>
            <a:r>
              <a:rPr lang="ru-RU" b="1" dirty="0"/>
              <a:t>околы сетевого уровня:</a:t>
            </a:r>
            <a:endParaRPr lang="ru-RU" dirty="0"/>
          </a:p>
          <a:p>
            <a:pPr lvl="0" algn="just">
              <a:buFont typeface="Wingdings" pitchFamily="2" charset="2"/>
              <a:buChar char="q"/>
            </a:pPr>
            <a:r>
              <a:rPr lang="ru-RU" dirty="0" smtClean="0"/>
              <a:t> IP </a:t>
            </a:r>
            <a:r>
              <a:rPr lang="ru-RU" dirty="0"/>
              <a:t>(</a:t>
            </a:r>
            <a:r>
              <a:rPr lang="ru-RU" dirty="0" err="1"/>
              <a:t>Internet</a:t>
            </a:r>
            <a:r>
              <a:rPr lang="ru-RU" dirty="0"/>
              <a:t> </a:t>
            </a:r>
            <a:r>
              <a:rPr lang="ru-RU" dirty="0" err="1"/>
              <a:t>Protocol</a:t>
            </a:r>
            <a:r>
              <a:rPr lang="ru-RU" dirty="0"/>
              <a:t>). Часть набора протокола семейства TCP/IP, обеспечивающая адресную информацию и информацию о маршрутизации.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en-US" dirty="0" smtClean="0"/>
              <a:t>IPX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en-US" dirty="0"/>
              <a:t>Internet Packet Exchange</a:t>
            </a:r>
            <a:r>
              <a:rPr lang="ru-RU" dirty="0"/>
              <a:t>) – протокол межсетевого обмена пакетами. Предназначен для передачи </a:t>
            </a:r>
            <a:r>
              <a:rPr lang="ru-RU" i="1" dirty="0"/>
              <a:t>дейтаграмм</a:t>
            </a:r>
            <a:r>
              <a:rPr lang="ru-RU" dirty="0"/>
              <a:t> (это блок информации, посланный как пакет сетевого уровня, через передающую среду, без предварительного установления виртуального канала), являясь неориентированным на соединение, и обеспечивает связь между NetWare-серверами и конечными станциями.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 err="1" smtClean="0"/>
              <a:t>NWLink</a:t>
            </a:r>
            <a:r>
              <a:rPr lang="ru-RU" dirty="0" smtClean="0"/>
              <a:t> </a:t>
            </a:r>
            <a:r>
              <a:rPr lang="ru-RU" dirty="0"/>
              <a:t>– протокол, используемый для маршрутизации и направления пакетов. </a:t>
            </a:r>
            <a:r>
              <a:rPr lang="ru-RU" dirty="0" err="1"/>
              <a:t>NWLink</a:t>
            </a:r>
            <a:r>
              <a:rPr lang="ru-RU" dirty="0"/>
              <a:t> позволяет компьютерам под управлением </a:t>
            </a:r>
            <a:r>
              <a:rPr lang="ru-RU" dirty="0" err="1"/>
              <a:t>Windows</a:t>
            </a:r>
            <a:r>
              <a:rPr lang="ru-RU" dirty="0"/>
              <a:t> связываться с другими сетевыми устройствами, например, принтерами, использующими IPX/SPX.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dirty="0" smtClean="0"/>
              <a:t> NETBEUI </a:t>
            </a:r>
            <a:r>
              <a:rPr lang="ru-RU" dirty="0"/>
              <a:t>– протокол, обеспечивающий транспортные услуги для </a:t>
            </a:r>
            <a:r>
              <a:rPr lang="ru-RU" dirty="0" err="1"/>
              <a:t>NetBIOS</a:t>
            </a:r>
            <a:r>
              <a:rPr lang="ru-RU" dirty="0"/>
              <a:t>. Раньше широко использовался для небольших ЛВС, затем постепенно был вытеснен TCP/IP.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dirty="0" smtClean="0"/>
              <a:t> DDP </a:t>
            </a:r>
            <a:r>
              <a:rPr lang="ru-RU" dirty="0"/>
              <a:t>(</a:t>
            </a:r>
            <a:r>
              <a:rPr lang="ru-RU" dirty="0" err="1"/>
              <a:t>Datagram</a:t>
            </a:r>
            <a:r>
              <a:rPr lang="ru-RU" dirty="0"/>
              <a:t> </a:t>
            </a:r>
            <a:r>
              <a:rPr lang="ru-RU" dirty="0" err="1"/>
              <a:t>Delivery</a:t>
            </a:r>
            <a:r>
              <a:rPr lang="ru-RU" dirty="0"/>
              <a:t> </a:t>
            </a:r>
            <a:r>
              <a:rPr lang="ru-RU" dirty="0" err="1"/>
              <a:t>Protocol</a:t>
            </a:r>
            <a:r>
              <a:rPr lang="ru-RU" dirty="0"/>
              <a:t>) – AppleTalk-протокол транспортировки данных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332656"/>
            <a:ext cx="8496944" cy="58169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/>
              <a:t>Протоколы транспортного уровня</a:t>
            </a:r>
            <a:r>
              <a:rPr lang="ru-RU" sz="1600" b="1" dirty="0" smtClean="0"/>
              <a:t>:</a:t>
            </a:r>
          </a:p>
          <a:p>
            <a:pPr algn="just"/>
            <a:endParaRPr lang="ru-RU" sz="1600" b="1" dirty="0"/>
          </a:p>
          <a:p>
            <a:pPr algn="just">
              <a:buFont typeface="Wingdings" pitchFamily="2" charset="2"/>
              <a:buChar char="q"/>
            </a:pPr>
            <a:r>
              <a:rPr lang="ru-RU" dirty="0" err="1"/>
              <a:t>NetBIOS</a:t>
            </a:r>
            <a:r>
              <a:rPr lang="ru-RU" dirty="0"/>
              <a:t> (</a:t>
            </a:r>
            <a:r>
              <a:rPr lang="ru-RU" dirty="0" err="1"/>
              <a:t>Network</a:t>
            </a:r>
            <a:r>
              <a:rPr lang="ru-RU" dirty="0"/>
              <a:t> </a:t>
            </a:r>
            <a:r>
              <a:rPr lang="ru-RU" dirty="0" err="1"/>
              <a:t>Basic</a:t>
            </a:r>
            <a:r>
              <a:rPr lang="ru-RU" dirty="0"/>
              <a:t> </a:t>
            </a:r>
            <a:r>
              <a:rPr lang="ru-RU" dirty="0" err="1"/>
              <a:t>Input</a:t>
            </a:r>
            <a:r>
              <a:rPr lang="ru-RU" dirty="0"/>
              <a:t>/</a:t>
            </a:r>
            <a:r>
              <a:rPr lang="ru-RU" dirty="0" err="1"/>
              <a:t>Output</a:t>
            </a:r>
            <a:r>
              <a:rPr lang="ru-RU" dirty="0"/>
              <a:t> </a:t>
            </a:r>
            <a:r>
              <a:rPr lang="ru-RU" dirty="0" err="1"/>
              <a:t>System</a:t>
            </a:r>
            <a:r>
              <a:rPr lang="ru-RU" dirty="0"/>
              <a:t>) – протокол, устанавливающий соединение между компьютерами, а </a:t>
            </a:r>
            <a:r>
              <a:rPr lang="ru-RU" dirty="0" err="1"/>
              <a:t>NetBEUI</a:t>
            </a:r>
            <a:r>
              <a:rPr lang="ru-RU" dirty="0"/>
              <a:t> – предоставляет услуги передачи данных для этого соединения. </a:t>
            </a:r>
            <a:r>
              <a:rPr lang="ru-RU" dirty="0" err="1"/>
              <a:t>NetBIOS</a:t>
            </a:r>
            <a:r>
              <a:rPr lang="ru-RU" dirty="0"/>
              <a:t> представляет собой стандартный интерфейс разработки приложений для обеспечения сетевых операций ввода/вывода и управления нижележащим транспортным протоколом.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/>
              <a:t>SPX (</a:t>
            </a:r>
            <a:r>
              <a:rPr lang="ru-RU" dirty="0" err="1"/>
              <a:t>Sequenced</a:t>
            </a:r>
            <a:r>
              <a:rPr lang="ru-RU" dirty="0"/>
              <a:t> </a:t>
            </a:r>
            <a:r>
              <a:rPr lang="ru-RU" dirty="0" err="1"/>
              <a:t>Packet</a:t>
            </a:r>
            <a:r>
              <a:rPr lang="ru-RU" dirty="0"/>
              <a:t> </a:t>
            </a:r>
            <a:r>
              <a:rPr lang="ru-RU" dirty="0" err="1"/>
              <a:t>Exchange</a:t>
            </a:r>
            <a:r>
              <a:rPr lang="ru-RU" dirty="0"/>
              <a:t>) – протокол последовательного обмена пакетами. Это протокол сетевого уровня с соединением. Предполагается, что перед отправкой сообщения между рабочими станциями устанавливается соединение, связь. На уровне протокола SPX достоверность (надежность) передачи информации резко возрастает. При неверной передачи пакета выполняется повторная передача пакета.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/>
              <a:t>TCP</a:t>
            </a:r>
            <a:r>
              <a:rPr lang="ru-RU" dirty="0"/>
              <a:t> (</a:t>
            </a:r>
            <a:r>
              <a:rPr lang="en-US" dirty="0"/>
              <a:t>Transmission Control Protocol</a:t>
            </a:r>
            <a:r>
              <a:rPr lang="ru-RU" dirty="0"/>
              <a:t>) –  протокол управления передачей. Один из основных сетевых протоколов Интернет, предназначенный для управления передачей данных в сетях и подсетях TCP/IP. TCP гарантирует, что приложение получит данные точно в такой же последовательности, в какой они были отправлены, и без потерь.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/>
              <a:t>АТР (</a:t>
            </a:r>
            <a:r>
              <a:rPr lang="en-US" dirty="0"/>
              <a:t>AppleTalk Transaction Protocol</a:t>
            </a:r>
            <a:r>
              <a:rPr lang="ru-RU" dirty="0"/>
              <a:t>), </a:t>
            </a:r>
            <a:r>
              <a:rPr lang="en-US" dirty="0"/>
              <a:t>NBP</a:t>
            </a:r>
            <a:r>
              <a:rPr lang="ru-RU" dirty="0"/>
              <a:t> (</a:t>
            </a:r>
            <a:r>
              <a:rPr lang="en-US" dirty="0"/>
              <a:t>Name Binding Protocol</a:t>
            </a:r>
            <a:r>
              <a:rPr lang="ru-RU" dirty="0"/>
              <a:t>) - протоколы сеансов связи и транспортировки данных фирмы </a:t>
            </a:r>
            <a:r>
              <a:rPr lang="en-US" dirty="0"/>
              <a:t>Apple</a:t>
            </a:r>
            <a:r>
              <a:rPr lang="ru-RU" dirty="0"/>
              <a:t>.</a:t>
            </a:r>
          </a:p>
          <a:p>
            <a:pPr algn="just"/>
            <a:endParaRPr lang="ru-RU" sz="1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76672"/>
            <a:ext cx="8352928" cy="55399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/>
              <a:t>Протоколы прикладного уровня: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dirty="0"/>
              <a:t>FTP (</a:t>
            </a:r>
            <a:r>
              <a:rPr lang="ru-RU" dirty="0" err="1"/>
              <a:t>File</a:t>
            </a:r>
            <a:r>
              <a:rPr lang="ru-RU" dirty="0"/>
              <a:t> </a:t>
            </a:r>
            <a:r>
              <a:rPr lang="ru-RU" dirty="0" err="1"/>
              <a:t>Transfer</a:t>
            </a:r>
            <a:r>
              <a:rPr lang="ru-RU" dirty="0"/>
              <a:t> </a:t>
            </a:r>
            <a:r>
              <a:rPr lang="ru-RU" dirty="0" err="1"/>
              <a:t>Protocol</a:t>
            </a:r>
            <a:r>
              <a:rPr lang="ru-RU" dirty="0"/>
              <a:t>) – протокол передачи файлов (протокол удаленного доступа). Прикладной протокол из семейства TCP/IP, используемый для обеспечения услуг по передачи файлов в сети.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dirty="0"/>
              <a:t>SMTP (</a:t>
            </a:r>
            <a:r>
              <a:rPr lang="ru-RU" dirty="0" err="1"/>
              <a:t>Simple</a:t>
            </a:r>
            <a:r>
              <a:rPr lang="ru-RU" dirty="0"/>
              <a:t> </a:t>
            </a:r>
            <a:r>
              <a:rPr lang="ru-RU" dirty="0" err="1"/>
              <a:t>Mail</a:t>
            </a:r>
            <a:r>
              <a:rPr lang="ru-RU" dirty="0"/>
              <a:t> </a:t>
            </a:r>
            <a:r>
              <a:rPr lang="ru-RU" dirty="0" err="1"/>
              <a:t>Transfer</a:t>
            </a:r>
            <a:r>
              <a:rPr lang="ru-RU" dirty="0"/>
              <a:t> </a:t>
            </a:r>
            <a:r>
              <a:rPr lang="ru-RU" dirty="0" err="1"/>
              <a:t>Protocol</a:t>
            </a:r>
            <a:r>
              <a:rPr lang="ru-RU" dirty="0"/>
              <a:t>) – простой протокол передачи почты также является частью протоколов семейства ТСP/IP, отвечает за передачу электронной почты.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dirty="0"/>
              <a:t>SNMP (</a:t>
            </a:r>
            <a:r>
              <a:rPr lang="ru-RU" dirty="0" err="1"/>
              <a:t>Simple</a:t>
            </a:r>
            <a:r>
              <a:rPr lang="ru-RU" dirty="0"/>
              <a:t> </a:t>
            </a:r>
            <a:r>
              <a:rPr lang="ru-RU" dirty="0" err="1"/>
              <a:t>Network</a:t>
            </a:r>
            <a:r>
              <a:rPr lang="ru-RU" dirty="0"/>
              <a:t> </a:t>
            </a:r>
            <a:r>
              <a:rPr lang="ru-RU" dirty="0" err="1"/>
              <a:t>Management</a:t>
            </a:r>
            <a:r>
              <a:rPr lang="ru-RU" dirty="0"/>
              <a:t> </a:t>
            </a:r>
            <a:r>
              <a:rPr lang="ru-RU" dirty="0" err="1"/>
              <a:t>Protocol</a:t>
            </a:r>
            <a:r>
              <a:rPr lang="ru-RU" dirty="0"/>
              <a:t>) – простой протокол управления сетью. Является частью протоколов семейства T</a:t>
            </a:r>
            <a:r>
              <a:rPr lang="en-US" dirty="0"/>
              <a:t>C</a:t>
            </a:r>
            <a:r>
              <a:rPr lang="ru-RU" dirty="0"/>
              <a:t>P/IP, используется для управления и наблюдения за сетевыми устройствами.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dirty="0"/>
              <a:t>HTTP (</a:t>
            </a:r>
            <a:r>
              <a:rPr lang="ru-RU" dirty="0" err="1"/>
              <a:t>HyperText</a:t>
            </a:r>
            <a:r>
              <a:rPr lang="ru-RU" dirty="0"/>
              <a:t> </a:t>
            </a:r>
            <a:r>
              <a:rPr lang="ru-RU" dirty="0" err="1"/>
              <a:t>Transfer</a:t>
            </a:r>
            <a:r>
              <a:rPr lang="ru-RU" dirty="0"/>
              <a:t> </a:t>
            </a:r>
            <a:r>
              <a:rPr lang="ru-RU" dirty="0" err="1"/>
              <a:t>Protocol</a:t>
            </a:r>
            <a:r>
              <a:rPr lang="ru-RU" dirty="0"/>
              <a:t> ) – протокол передачи гипертекста.  Протокол прикладного уровня передачи данных в первую очередь в виде текстовых сообщений. Основой HTTP является технология «клиент-сервер», то есть предполагается существование потребителей (клиентов), которые инициируют соединение и посылают запрос, и поставщиков (серверов), которые ожидают соединения для получения запроса, производят необходимые действия и возвращают обратно сообщение с результатом. HTTP в настоящее время повсеместно используется во Всемирной паутине для получения информации с </a:t>
            </a:r>
            <a:r>
              <a:rPr lang="ru-RU" dirty="0" err="1"/>
              <a:t>веб-сайтов</a:t>
            </a:r>
            <a:r>
              <a:rPr lang="ru-RU" dirty="0"/>
              <a:t>. </a:t>
            </a:r>
          </a:p>
          <a:p>
            <a:pPr algn="just"/>
            <a:endParaRPr lang="ru-RU" sz="16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86</TotalTime>
  <Words>2026</Words>
  <Application>Microsoft Office PowerPoint</Application>
  <PresentationFormat>Экран (4:3)</PresentationFormat>
  <Paragraphs>99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ЭТАЛОННАЯ МОДЕЛЬ ВЗАИМОСВЯЗИ ОТКРЫТЫХ СИСТЕМ (OSI) </vt:lpstr>
      <vt:lpstr>Протоколы и УРОВНИ</vt:lpstr>
      <vt:lpstr>Слайд 3</vt:lpstr>
      <vt:lpstr>Слайд 4</vt:lpstr>
      <vt:lpstr>Слайд 5</vt:lpstr>
      <vt:lpstr>Слайд 6</vt:lpstr>
      <vt:lpstr>Примеры некоторых протоколов</vt:lpstr>
      <vt:lpstr>Слайд 8</vt:lpstr>
      <vt:lpstr>Слайд 9</vt:lpstr>
      <vt:lpstr>Эталонная модель OSI</vt:lpstr>
      <vt:lpstr>Слайд 11</vt:lpstr>
      <vt:lpstr>Слайд 12</vt:lpstr>
      <vt:lpstr>Уровни взаимодействия компьютеров в сети</vt:lpstr>
      <vt:lpstr>Слайд 14</vt:lpstr>
      <vt:lpstr>Слайд 15</vt:lpstr>
      <vt:lpstr>Слайд 16</vt:lpstr>
    </vt:vector>
  </TitlesOfParts>
  <Company>Popov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ЭТАЛОННАЯ МОДЕЛЬ ВЗАИМОСВЯЗИ ОТКРЫТЫХ СИСТЕМ</dc:title>
  <dc:creator>Dmitry</dc:creator>
  <cp:lastModifiedBy>Drach Vladimir &amp; Olga</cp:lastModifiedBy>
  <cp:revision>25</cp:revision>
  <dcterms:created xsi:type="dcterms:W3CDTF">2014-04-11T06:48:35Z</dcterms:created>
  <dcterms:modified xsi:type="dcterms:W3CDTF">2021-11-26T09:49:16Z</dcterms:modified>
</cp:coreProperties>
</file>