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292" r:id="rId4"/>
    <p:sldId id="293" r:id="rId5"/>
    <p:sldId id="257" r:id="rId6"/>
    <p:sldId id="268" r:id="rId7"/>
    <p:sldId id="270" r:id="rId8"/>
    <p:sldId id="269" r:id="rId9"/>
    <p:sldId id="258" r:id="rId10"/>
    <p:sldId id="271" r:id="rId11"/>
    <p:sldId id="261" r:id="rId12"/>
    <p:sldId id="272" r:id="rId13"/>
    <p:sldId id="287" r:id="rId14"/>
    <p:sldId id="273" r:id="rId15"/>
    <p:sldId id="262" r:id="rId16"/>
    <p:sldId id="274" r:id="rId17"/>
    <p:sldId id="275" r:id="rId18"/>
    <p:sldId id="263" r:id="rId19"/>
    <p:sldId id="264" r:id="rId20"/>
    <p:sldId id="276" r:id="rId21"/>
    <p:sldId id="277" r:id="rId22"/>
    <p:sldId id="278" r:id="rId23"/>
    <p:sldId id="286" r:id="rId24"/>
    <p:sldId id="280" r:id="rId25"/>
    <p:sldId id="281" r:id="rId26"/>
    <p:sldId id="282" r:id="rId27"/>
    <p:sldId id="283" r:id="rId28"/>
    <p:sldId id="284" r:id="rId29"/>
    <p:sldId id="285" r:id="rId30"/>
    <p:sldId id="289" r:id="rId31"/>
    <p:sldId id="29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D1CA71-5005-4680-A611-A4BDB30FE91B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35EBBB-7B25-4036-87CA-3D3FDCCF6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D1CA71-5005-4680-A611-A4BDB30FE91B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35EBBB-7B25-4036-87CA-3D3FDCCF6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D1CA71-5005-4680-A611-A4BDB30FE91B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35EBBB-7B25-4036-87CA-3D3FDCCF6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D1CA71-5005-4680-A611-A4BDB30FE91B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35EBBB-7B25-4036-87CA-3D3FDCCF6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D1CA71-5005-4680-A611-A4BDB30FE91B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35EBBB-7B25-4036-87CA-3D3FDCCF6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D1CA71-5005-4680-A611-A4BDB30FE91B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35EBBB-7B25-4036-87CA-3D3FDCCF6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D1CA71-5005-4680-A611-A4BDB30FE91B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35EBBB-7B25-4036-87CA-3D3FDCCF6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D1CA71-5005-4680-A611-A4BDB30FE91B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35EBBB-7B25-4036-87CA-3D3FDCCF6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D1CA71-5005-4680-A611-A4BDB30FE91B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35EBBB-7B25-4036-87CA-3D3FDCCF6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D1CA71-5005-4680-A611-A4BDB30FE91B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35EBBB-7B25-4036-87CA-3D3FDCCF6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D1CA71-5005-4680-A611-A4BDB30FE91B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35EBBB-7B25-4036-87CA-3D3FDCCF6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4D1CA71-5005-4680-A611-A4BDB30FE91B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035EBBB-7B25-4036-87CA-3D3FDCCF60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faclic.com/files/nouveaute/ethernet-fete-ses-40-ans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img_url=http://celnet.ru/pictures/Ethernet.jpg&amp;iorient=&amp;ih=&amp;icolor=&amp;site=&amp;text=%D0%BA%D0%BE%D0%BB%D0%BB%D0%B8%D0%B7%D0%B8%D1%8F%20%D0%B2%20%D1%81%D0%B5%D1%82%D0%B8%20ethernet&amp;iw=&amp;wp=&amp;pos=3&amp;recent=&amp;type=&amp;isize=&amp;rpt=simage&amp;itype=&amp;nojs=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img_url=http://blog.laptopmag.com/wpress/wp-content/uploads/2012/04/ethernet1.jpg&amp;iorient=&amp;ih=&amp;icolor=&amp;site=&amp;text=%D1%81%D0%B5%D1%82%D1%8C%20ethernet&amp;iw=&amp;wp=&amp;pos=13&amp;recent=&amp;type=&amp;isize=&amp;rpt=simage&amp;itype=&amp;nojs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00-%D0%B3%D0%B8%D0%B3%D0%B0%D0%B1%D0%B8%D1%82%D0%BD%D1%8B%D0%B9_Ethernet" TargetMode="External"/><Relationship Id="rId2" Type="http://schemas.openxmlformats.org/officeDocument/2006/relationships/hyperlink" Target="https://ru.wikipedia.org/wiki/Ethernet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images.yandex.ru/yandsearch?source=wiz&amp;text=%D0%BA%D0%BE%D0%BB%D1%8C%D1%86%D0%B5%D0%B2%D0%B0%D1%8F%20%D1%82%D0%BE%D0%BF%D0%BE%D0%BB%D0%BE%D0%B3%D0%B8%D1%8F%20%D1%81%D0%B5%D1%82%D0%B8&amp;noreask=1&amp;img_url=http://www.bestreferat.ru/images/paper/14/79/6997914.png&amp;pos=6&amp;rpt=simage&amp;lr=213&amp;noj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img_url=http://www.cse.iitk.ac.in/users/dheeraj/cs425/fig.lec07/ring.gif&amp;iorient=&amp;ih=&amp;icolor=&amp;site=&amp;text=%D0%BA%D0%BE%D0%BB%D1%8C%D1%86%D0%B5%D0%B2%D0%B0%D1%8F%20%D1%82%D0%BE%D0%BF%D0%BE%D0%BB%D0%BE%D0%B3%D0%B8%D1%8F%20%D0%BC%D0%B0%D1%80%D0%BA%D0%B5%D1%80&amp;iw=&amp;wp=&amp;pos=10&amp;recent=&amp;type=&amp;isize=&amp;rpt=simage&amp;itype=&amp;nojs=1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images.yandex.ru/yandsearch?source=wiz&amp;text=%D0%BA%D0%BE%D0%BB%D1%8C%D1%86%D0%B5%D0%B2%D0%B0%D1%8F%20%D1%82%D0%BE%D0%BF%D0%BE%D0%BB%D0%BE%D0%B3%D0%B8%D1%8F%20%D1%81%D0%B5%D1%82%D0%B8&amp;noreask=1&amp;img_url=http://mm.lti-gti.ru/informatics/net2/7_3.gif&amp;pos=5&amp;rpt=simage&amp;lr=213&amp;nojs=1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4214818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ТЕЛЕКОММУНИКАЦИОННЫЕ СИСТЕМЫ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Технологии локальных </a:t>
            </a:r>
            <a:r>
              <a:rPr lang="ru-RU" b="1" dirty="0" smtClean="0"/>
              <a:t>сетей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200" b="1" dirty="0" smtClean="0"/>
              <a:t>(с) 2021, Сочинский государственный университет</a:t>
            </a:r>
            <a:endParaRPr lang="ru-RU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18072" cy="562074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Недетерминированные </a:t>
            </a:r>
            <a:r>
              <a:rPr lang="ru-RU" sz="3200" b="1" i="1" dirty="0"/>
              <a:t>методы доступа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6155" y="564453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Для них характерны: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Случайный  доступ к передающей среде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Конкуренция всех </a:t>
            </a:r>
            <a:r>
              <a:rPr lang="ru-RU" dirty="0"/>
              <a:t>узлов сети за право </a:t>
            </a:r>
            <a:r>
              <a:rPr lang="ru-RU" dirty="0" smtClean="0"/>
              <a:t>передачи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Одновременные попытки </a:t>
            </a:r>
            <a:r>
              <a:rPr lang="ru-RU" dirty="0"/>
              <a:t>передачи со стороны нескольких узлов, в результате чего возникают 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коллизии</a:t>
            </a:r>
            <a:endParaRPr lang="ru-RU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6155" y="2060848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prstClr val="black"/>
                </a:solidFill>
              </a:rPr>
              <a:t>Наиболее распространенным недетерминированным методом доступа является </a:t>
            </a:r>
            <a:r>
              <a:rPr lang="ru-RU" b="1" dirty="0">
                <a:solidFill>
                  <a:schemeClr val="accent3"/>
                </a:solidFill>
              </a:rPr>
              <a:t>множественный метод доступа с контролем несущей частоты и обнаружением коллизий </a:t>
            </a:r>
            <a:r>
              <a:rPr lang="ru-RU" b="1" dirty="0">
                <a:solidFill>
                  <a:srgbClr val="0070C0"/>
                </a:solidFill>
              </a:rPr>
              <a:t>(CSMA/CD).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08143" y="5157192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prstClr val="black"/>
                </a:solidFill>
              </a:rPr>
              <a:t>Контроль несущей частоты заключается в том, что узел, желающий передать сообщение, «прослушивает» передающую среду, ожидая ее освобождения. Если среда свободна, узел начинает передачу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</a:p>
          <a:p>
            <a:pPr lvl="0" algn="just"/>
            <a:r>
              <a:rPr lang="ru-RU" dirty="0" smtClean="0">
                <a:solidFill>
                  <a:prstClr val="black"/>
                </a:solidFill>
              </a:rPr>
              <a:t>Самой распространенной технологией, использующей </a:t>
            </a:r>
            <a:r>
              <a:rPr lang="en-US" dirty="0" smtClean="0">
                <a:solidFill>
                  <a:prstClr val="black"/>
                </a:solidFill>
              </a:rPr>
              <a:t>CSMA/CD </a:t>
            </a:r>
            <a:r>
              <a:rPr lang="ru-RU" dirty="0" smtClean="0">
                <a:solidFill>
                  <a:prstClr val="black"/>
                </a:solidFill>
              </a:rPr>
              <a:t>является </a:t>
            </a:r>
            <a:r>
              <a:rPr lang="en-US" dirty="0" smtClean="0">
                <a:solidFill>
                  <a:prstClr val="black"/>
                </a:solidFill>
              </a:rPr>
              <a:t>Ethernet.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3933055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Carrier </a:t>
            </a:r>
            <a:r>
              <a:rPr lang="en-US" dirty="0" smtClean="0"/>
              <a:t>Sense </a:t>
            </a:r>
            <a:r>
              <a:rPr lang="ru-RU" dirty="0" smtClean="0"/>
              <a:t>           </a:t>
            </a:r>
            <a:r>
              <a:rPr lang="en-US" dirty="0" smtClean="0"/>
              <a:t>Multiple </a:t>
            </a:r>
            <a:r>
              <a:rPr lang="en-US" dirty="0"/>
              <a:t>Access </a:t>
            </a:r>
            <a:r>
              <a:rPr lang="en-US" dirty="0" smtClean="0"/>
              <a:t> </a:t>
            </a:r>
            <a:r>
              <a:rPr lang="ru-RU" dirty="0" smtClean="0"/>
              <a:t>      </a:t>
            </a:r>
            <a:r>
              <a:rPr lang="en-US" dirty="0" smtClean="0"/>
              <a:t>Collision Detection</a:t>
            </a:r>
            <a:endParaRPr lang="ru-RU" dirty="0" smtClean="0"/>
          </a:p>
          <a:p>
            <a:r>
              <a:rPr lang="ru-RU" dirty="0" smtClean="0"/>
              <a:t>Прослушивание     Множественный     Обнаружение</a:t>
            </a:r>
          </a:p>
          <a:p>
            <a:r>
              <a:rPr lang="ru-RU" dirty="0" smtClean="0"/>
              <a:t> несущей                    доступ </a:t>
            </a:r>
            <a:r>
              <a:rPr lang="ru-RU" dirty="0"/>
              <a:t> </a:t>
            </a:r>
            <a:r>
              <a:rPr lang="ru-RU" dirty="0" smtClean="0"/>
              <a:t>                         коллизий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81077" y="3356991"/>
            <a:ext cx="1673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CS   MA/CD</a:t>
            </a:r>
            <a:endParaRPr lang="ru-RU" sz="2400" dirty="0"/>
          </a:p>
        </p:txBody>
      </p:sp>
      <p:sp>
        <p:nvSpPr>
          <p:cNvPr id="10" name="Овал 9"/>
          <p:cNvSpPr/>
          <p:nvPr/>
        </p:nvSpPr>
        <p:spPr>
          <a:xfrm>
            <a:off x="3681077" y="3140968"/>
            <a:ext cx="1106947" cy="6776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681077" y="3356990"/>
            <a:ext cx="553473" cy="46166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987824" y="3573040"/>
            <a:ext cx="693253" cy="391398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241268" y="3355079"/>
            <a:ext cx="553473" cy="46166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843581" y="3356991"/>
            <a:ext cx="553473" cy="46166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>
            <a:stCxn id="15" idx="6"/>
          </p:cNvCxnSpPr>
          <p:nvPr/>
        </p:nvCxnSpPr>
        <p:spPr>
          <a:xfrm>
            <a:off x="5397054" y="3587824"/>
            <a:ext cx="687114" cy="376614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9" idx="2"/>
          </p:cNvCxnSpPr>
          <p:nvPr/>
        </p:nvCxnSpPr>
        <p:spPr>
          <a:xfrm flipH="1">
            <a:off x="4518004" y="3818656"/>
            <a:ext cx="1" cy="299065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14987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Основы технологии </a:t>
            </a:r>
            <a:r>
              <a:rPr lang="ru-RU" dirty="0" err="1" smtClean="0"/>
              <a:t>Ethernet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908720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ETHERNET</a:t>
            </a:r>
            <a:r>
              <a:rPr lang="ru-RU" dirty="0" smtClean="0"/>
              <a:t> – </a:t>
            </a:r>
            <a:r>
              <a:rPr lang="ru-RU" dirty="0"/>
              <a:t>семейство технологий пакетной передачи данных между устройствами для компьютерных и промышленных сетей.</a:t>
            </a:r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47634" y="5091152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prstClr val="black"/>
                </a:solidFill>
              </a:rPr>
              <a:t>Этот </a:t>
            </a:r>
            <a:r>
              <a:rPr lang="ru-RU" dirty="0">
                <a:solidFill>
                  <a:prstClr val="black"/>
                </a:solidFill>
              </a:rPr>
              <a:t>стандарт получил название IEEE 802.3 – </a:t>
            </a:r>
            <a:r>
              <a:rPr lang="ru-RU" dirty="0" smtClean="0">
                <a:solidFill>
                  <a:prstClr val="black"/>
                </a:solidFill>
              </a:rPr>
              <a:t>определял </a:t>
            </a:r>
            <a:r>
              <a:rPr lang="ru-RU" dirty="0">
                <a:solidFill>
                  <a:prstClr val="black"/>
                </a:solidFill>
              </a:rPr>
              <a:t>2 режима работы</a:t>
            </a:r>
            <a:r>
              <a:rPr lang="ru-RU" dirty="0" smtClean="0">
                <a:solidFill>
                  <a:prstClr val="black"/>
                </a:solidFill>
              </a:rPr>
              <a:t>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/>
              <a:t>Полудуплексный</a:t>
            </a:r>
            <a:r>
              <a:rPr lang="ru-RU" dirty="0"/>
              <a:t> – в любой момент времени абонент сети может выполнять прием </a:t>
            </a:r>
            <a:r>
              <a:rPr lang="ru-RU" b="1" dirty="0"/>
              <a:t>либо</a:t>
            </a:r>
            <a:r>
              <a:rPr lang="ru-RU" dirty="0"/>
              <a:t> передачу, но не обе эти задачи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/>
              <a:t>Полнодуплексный </a:t>
            </a:r>
            <a:r>
              <a:rPr lang="ru-RU" dirty="0"/>
              <a:t>– в любой момент времени абонент сети может выполнять </a:t>
            </a:r>
            <a:r>
              <a:rPr lang="ru-RU" b="1" dirty="0"/>
              <a:t>одновременно</a:t>
            </a:r>
            <a:r>
              <a:rPr lang="ru-RU" dirty="0"/>
              <a:t> прием и передачу </a:t>
            </a:r>
            <a:r>
              <a:rPr lang="ru-RU" dirty="0" smtClean="0"/>
              <a:t>данных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1647384"/>
            <a:ext cx="662473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НАИБОЛЕЕ </a:t>
            </a:r>
            <a:r>
              <a:rPr lang="ru-RU" b="1" dirty="0" smtClean="0">
                <a:solidFill>
                  <a:srgbClr val="0070C0"/>
                </a:solidFill>
              </a:rPr>
              <a:t>ПОПУЛЯРНАЯ СРЕДИ СТАНДАРТНЫХ СЕТЕЙ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35666" y="2204864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ИСТОРИЯ</a:t>
            </a:r>
          </a:p>
          <a:p>
            <a:r>
              <a:rPr lang="ru-RU" dirty="0" err="1" smtClean="0">
                <a:solidFill>
                  <a:prstClr val="black"/>
                </a:solidFill>
              </a:rPr>
              <a:t>Появиление</a:t>
            </a:r>
            <a:r>
              <a:rPr lang="ru-RU" dirty="0" smtClean="0">
                <a:solidFill>
                  <a:prstClr val="black"/>
                </a:solidFill>
              </a:rPr>
              <a:t> в </a:t>
            </a:r>
            <a:r>
              <a:rPr lang="ru-RU" dirty="0">
                <a:solidFill>
                  <a:prstClr val="black"/>
                </a:solidFill>
              </a:rPr>
              <a:t>1972 году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</a:rPr>
              <a:t>Разработчиком </a:t>
            </a:r>
            <a:r>
              <a:rPr lang="ru-RU" dirty="0">
                <a:solidFill>
                  <a:prstClr val="black"/>
                </a:solidFill>
              </a:rPr>
              <a:t>выступила </a:t>
            </a:r>
            <a:r>
              <a:rPr lang="ru-RU" dirty="0" smtClean="0">
                <a:solidFill>
                  <a:prstClr val="black"/>
                </a:solidFill>
              </a:rPr>
              <a:t>фирма </a:t>
            </a:r>
            <a:r>
              <a:rPr lang="ru-RU" dirty="0">
                <a:solidFill>
                  <a:prstClr val="black"/>
                </a:solidFill>
              </a:rPr>
              <a:t>Ксерокс. </a:t>
            </a:r>
            <a:endParaRPr lang="ru-RU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</a:rPr>
              <a:t>Сеть </a:t>
            </a:r>
            <a:r>
              <a:rPr lang="ru-RU" dirty="0">
                <a:solidFill>
                  <a:prstClr val="black"/>
                </a:solidFill>
              </a:rPr>
              <a:t>оказалась довольно удачной </a:t>
            </a:r>
            <a:r>
              <a:rPr lang="ru-RU" dirty="0" smtClean="0">
                <a:solidFill>
                  <a:prstClr val="black"/>
                </a:solidFill>
              </a:rPr>
              <a:t>в </a:t>
            </a:r>
            <a:r>
              <a:rPr lang="ru-RU" dirty="0">
                <a:solidFill>
                  <a:prstClr val="black"/>
                </a:solidFill>
              </a:rPr>
              <a:t>1980 году ее поддержали такие крупнейшие компании как </a:t>
            </a:r>
            <a:r>
              <a:rPr lang="ru-RU" dirty="0" err="1">
                <a:solidFill>
                  <a:prstClr val="black"/>
                </a:solidFill>
              </a:rPr>
              <a:t>Intel</a:t>
            </a:r>
            <a:r>
              <a:rPr lang="ru-RU" dirty="0">
                <a:solidFill>
                  <a:prstClr val="black"/>
                </a:solidFill>
              </a:rPr>
              <a:t> и </a:t>
            </a:r>
            <a:r>
              <a:rPr lang="ru-RU" dirty="0" smtClean="0">
                <a:solidFill>
                  <a:prstClr val="black"/>
                </a:solidFill>
              </a:rPr>
              <a:t>DEC (они объединились в DIX)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</a:rPr>
              <a:t>Их </a:t>
            </a:r>
            <a:r>
              <a:rPr lang="ru-RU" dirty="0">
                <a:solidFill>
                  <a:prstClr val="black"/>
                </a:solidFill>
              </a:rPr>
              <a:t>стараниями в 1985 году сеть </a:t>
            </a:r>
            <a:r>
              <a:rPr lang="ru-RU" dirty="0" err="1">
                <a:solidFill>
                  <a:prstClr val="black"/>
                </a:solidFill>
              </a:rPr>
              <a:t>Ethernet</a:t>
            </a:r>
            <a:r>
              <a:rPr lang="ru-RU" dirty="0">
                <a:solidFill>
                  <a:prstClr val="black"/>
                </a:solidFill>
              </a:rPr>
              <a:t> стала международным стандартом, ее приняли крупнейшие международные организации по стандартам – IEEE (</a:t>
            </a:r>
            <a:r>
              <a:rPr lang="ru-RU" dirty="0" err="1">
                <a:solidFill>
                  <a:prstClr val="black"/>
                </a:solidFill>
              </a:rPr>
              <a:t>Institute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of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Electrical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and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Electronic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Engineers</a:t>
            </a:r>
            <a:r>
              <a:rPr lang="ru-RU" dirty="0">
                <a:solidFill>
                  <a:prstClr val="black"/>
                </a:solidFill>
              </a:rPr>
              <a:t>), ECMA (</a:t>
            </a:r>
            <a:r>
              <a:rPr lang="ru-RU" dirty="0" err="1">
                <a:solidFill>
                  <a:prstClr val="black"/>
                </a:solidFill>
              </a:rPr>
              <a:t>European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Computer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Manufactures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Association</a:t>
            </a:r>
            <a:r>
              <a:rPr lang="ru-RU" dirty="0">
                <a:solidFill>
                  <a:prstClr val="black"/>
                </a:solidFill>
              </a:rPr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5616" y="836712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Стандарты </a:t>
            </a:r>
            <a:r>
              <a:rPr lang="ru-RU" dirty="0" err="1"/>
              <a:t>Ethernet</a:t>
            </a:r>
            <a:r>
              <a:rPr lang="ru-RU" dirty="0"/>
              <a:t> определяют проводные соединения и электрические сигналы на физическом уровне, формат кадров и протоколы управления доступом к среде — на канальном уровне модели OSI. 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/>
              <a:t>Ethernet</a:t>
            </a:r>
            <a:r>
              <a:rPr lang="ru-RU" dirty="0"/>
              <a:t> стал самой распространённой технологией ЛВС в середине 1990-х годов, вытеснив такие </a:t>
            </a:r>
            <a:r>
              <a:rPr lang="ru-RU" dirty="0" smtClean="0"/>
              <a:t>технологии</a:t>
            </a:r>
            <a:r>
              <a:rPr lang="ru-RU" dirty="0"/>
              <a:t>, как </a:t>
            </a:r>
            <a:r>
              <a:rPr lang="ru-RU" dirty="0" err="1" smtClean="0"/>
              <a:t>TokenRing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ARCNET.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49808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Основы технологии </a:t>
            </a:r>
            <a:r>
              <a:rPr lang="ru-RU" dirty="0" err="1" smtClean="0"/>
              <a:t>Ethernet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2708920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 обоих режимах, описанных в стандарте IEEE 802.3 используется множественный доступ к моноканалу типа шина с обнаружением конфликтов и контролем передачи, так называемый метод доступа CSMA/CD.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7684" y="4636120"/>
            <a:ext cx="6336704" cy="175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07704" y="430628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ФОРМАТ КАДРА ETHERNET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465142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49808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Основы технологии </a:t>
            </a:r>
            <a:r>
              <a:rPr lang="ru-RU" dirty="0" err="1" smtClean="0"/>
              <a:t>Ethernet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268760"/>
            <a:ext cx="44696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Название «</a:t>
            </a:r>
            <a:r>
              <a:rPr lang="ru-RU" sz="2000" dirty="0" err="1"/>
              <a:t>Ethernet</a:t>
            </a:r>
            <a:r>
              <a:rPr lang="ru-RU" sz="2000" dirty="0"/>
              <a:t>» (буквально «эфирная сеть» или «среда сети») отражает первоначальный принцип работы этой технологии: всё, передаваемое одним узлом, одновременно принимается всеми </a:t>
            </a:r>
            <a:r>
              <a:rPr lang="ru-RU" sz="2000" dirty="0" smtClean="0"/>
              <a:t>остальными. </a:t>
            </a:r>
            <a:endParaRPr lang="ru-RU" sz="2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6712" y="1628800"/>
            <a:ext cx="314728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31640" y="4005064"/>
            <a:ext cx="7056784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В настоящее время практически всегда подключение происходит через коммутаторы (</a:t>
            </a:r>
            <a:r>
              <a:rPr lang="ru-RU" sz="2000" dirty="0" err="1"/>
              <a:t>switch</a:t>
            </a:r>
            <a:r>
              <a:rPr lang="ru-RU" sz="2000" dirty="0"/>
              <a:t>), так что кадры, отправляемые одним узлом, доходят лишь до адресата </a:t>
            </a:r>
            <a:r>
              <a:rPr lang="ru-RU" sz="2000" dirty="0">
                <a:solidFill>
                  <a:srgbClr val="FF0000"/>
                </a:solidFill>
              </a:rPr>
              <a:t>(исключение составляют передачи на широковещательный адрес)</a:t>
            </a:r>
            <a:r>
              <a:rPr lang="ru-RU" sz="2000" dirty="0"/>
              <a:t> — это повышает скорость работы и безопасность сети.</a:t>
            </a:r>
          </a:p>
        </p:txBody>
      </p:sp>
    </p:spTree>
    <p:extLst>
      <p:ext uri="{BB962C8B-B14F-4D97-AF65-F5344CB8AC3E}">
        <p14:creationId xmlns:p14="http://schemas.microsoft.com/office/powerpoint/2010/main" xmlns="" val="3425994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24862" y="4509120"/>
            <a:ext cx="7704856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Метод доступа </a:t>
            </a:r>
            <a:r>
              <a:rPr lang="ru-RU" sz="2000" b="1" dirty="0" smtClean="0"/>
              <a:t>CSMА/CD </a:t>
            </a:r>
            <a:r>
              <a:rPr lang="ru-RU" dirty="0">
                <a:solidFill>
                  <a:prstClr val="black"/>
                </a:solidFill>
              </a:rPr>
              <a:t>и все временные параметры </a:t>
            </a:r>
            <a:r>
              <a:rPr lang="ru-RU" dirty="0" err="1">
                <a:solidFill>
                  <a:prstClr val="black"/>
                </a:solidFill>
              </a:rPr>
              <a:t>Ethernet</a:t>
            </a:r>
            <a:r>
              <a:rPr lang="ru-RU" dirty="0">
                <a:solidFill>
                  <a:prstClr val="black"/>
                </a:solidFill>
              </a:rPr>
              <a:t> остаются одними и теми же для любой спецификации физической среды.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5404" y="782063"/>
            <a:ext cx="2376264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Этот метод используется исключительно в сетях с общей шиной.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5301208"/>
            <a:ext cx="77580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Все </a:t>
            </a:r>
            <a:r>
              <a:rPr lang="ru-RU" dirty="0"/>
              <a:t>компьютеры такой сети имеют непосредственный доступ к общей шине, поэтому она может быть использована для передачи данных между любыми двумя узлами сети. Простота схемы подключения – это один из факторов, определивший успех стандарта </a:t>
            </a:r>
            <a:r>
              <a:rPr lang="ru-RU" dirty="0" err="1"/>
              <a:t>Ethernet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2492" y="751116"/>
            <a:ext cx="4032448" cy="295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9570" y="1982392"/>
            <a:ext cx="27241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115616" y="116632"/>
            <a:ext cx="7498080" cy="562074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mtClean="0"/>
              <a:t>Основы технологии Ethernet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9778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faclic.com/files/nouveaute/ethernet-fete-ses-40-an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0285" y="476672"/>
            <a:ext cx="5047431" cy="307772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71600" y="3687901"/>
            <a:ext cx="8064896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Говорят, что кабель, к которому подключены все станции, работает </a:t>
            </a:r>
            <a:r>
              <a:rPr lang="ru-RU" sz="2000" b="1" dirty="0"/>
              <a:t>в </a:t>
            </a:r>
            <a:r>
              <a:rPr lang="ru-RU" sz="2000" b="1" dirty="0" smtClean="0"/>
              <a:t>режиме коллективного доступа (</a:t>
            </a:r>
            <a:r>
              <a:rPr lang="ru-RU" sz="2000" b="1" dirty="0" err="1" smtClean="0"/>
              <a:t>Multiply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Access</a:t>
            </a:r>
            <a:r>
              <a:rPr lang="ru-RU" sz="2000" b="1" dirty="0" smtClean="0"/>
              <a:t>)</a:t>
            </a:r>
            <a:r>
              <a:rPr lang="ru-RU" sz="2000" dirty="0" smtClean="0"/>
              <a:t>, </a:t>
            </a:r>
            <a:r>
              <a:rPr lang="ru-RU" sz="2000" dirty="0"/>
              <a:t>то есть все данные, передаваемые по сети помещаются в кадры определенной структуры и снабжаются уникальным адресом станции назначения. Затем кадр передается по кабелю, все станции, подключенные к кабелю, могут распознать факт передачи кадра. И та станция, которая узнает собственный адрес в заголовке кадра, записывает его содержимое в свой внутренний буфер, обрабатывает полученные данные и посылает по кабелю кадра ответ.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23628" y="25371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РЕЖИМ КОЛЛЕКТИВНОГО ДОСТУПА (MULTIPLY ACCESS)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599" y="654737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Адрес станции источника так же включен в исходный кадр, поэтому станция получатель знает, кому нужно послать ответ.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412776"/>
            <a:ext cx="763284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При описанном подходе возможна ситуация, когда две станции одновременно пытаются передать кадр данных по общему кабелю.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25426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ПРОСЛУШИВАНИЕ НЕСУЩЕЙ </a:t>
            </a:r>
            <a:r>
              <a:rPr lang="en-US" sz="2000" b="1" dirty="0" smtClean="0">
                <a:solidFill>
                  <a:srgbClr val="0070C0"/>
                </a:solidFill>
              </a:rPr>
              <a:t>(CARRIER SENSE )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6767" y="3987051"/>
            <a:ext cx="76065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Для уменьшения вероятности этой </a:t>
            </a:r>
            <a:r>
              <a:rPr lang="ru-RU" dirty="0" smtClean="0"/>
              <a:t>ситуации</a:t>
            </a:r>
            <a:r>
              <a:rPr lang="ru-RU" dirty="0"/>
              <a:t> </a:t>
            </a:r>
            <a:r>
              <a:rPr lang="ru-RU" dirty="0" smtClean="0"/>
              <a:t>предусмотрен следующий алгоритм</a:t>
            </a:r>
            <a:r>
              <a:rPr lang="en-US" dirty="0" smtClean="0"/>
              <a:t>:</a:t>
            </a: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непосредственно </a:t>
            </a:r>
            <a:r>
              <a:rPr lang="ru-RU" dirty="0"/>
              <a:t>перед отправкой кадра передающая станция слушает </a:t>
            </a:r>
            <a:r>
              <a:rPr lang="ru-RU" dirty="0" smtClean="0"/>
              <a:t>кабель, то </a:t>
            </a:r>
            <a:r>
              <a:rPr lang="ru-RU" dirty="0"/>
              <a:t>есть принимает и анализирует возникающие на нем электрические </a:t>
            </a:r>
            <a:r>
              <a:rPr lang="ru-RU" dirty="0" smtClean="0"/>
              <a:t>сигналы</a:t>
            </a:r>
            <a:r>
              <a:rPr lang="en-US" dirty="0" smtClean="0"/>
              <a:t>;</a:t>
            </a: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обнаруживает, </a:t>
            </a:r>
            <a:r>
              <a:rPr lang="ru-RU" dirty="0"/>
              <a:t>не передается ли уже по кабелю кадр данных от другой </a:t>
            </a:r>
            <a:r>
              <a:rPr lang="ru-RU" dirty="0" smtClean="0"/>
              <a:t>станции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е</a:t>
            </a:r>
            <a:r>
              <a:rPr lang="ru-RU" dirty="0" smtClean="0"/>
              <a:t>сли </a:t>
            </a:r>
            <a:r>
              <a:rPr lang="ru-RU" dirty="0"/>
              <a:t>опознается несущая, то станция откладывает передачу своего кадра до окончания чужой </a:t>
            </a:r>
            <a:r>
              <a:rPr lang="ru-RU" dirty="0" smtClean="0"/>
              <a:t>передачи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п</a:t>
            </a:r>
            <a:r>
              <a:rPr lang="ru-RU" dirty="0" smtClean="0"/>
              <a:t>осле окончания чужой передачи </a:t>
            </a:r>
            <a:r>
              <a:rPr lang="ru-RU" dirty="0"/>
              <a:t>пытается вновь его </a:t>
            </a:r>
            <a:r>
              <a:rPr lang="ru-RU" dirty="0" smtClean="0"/>
              <a:t>передать.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8644" y="2203123"/>
            <a:ext cx="69627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87426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1317" y="764704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таком алгоритме есть вероятность, когда две станции могут одновременно решить, что по шине в данный момент времени нет передачи и начать одновременно передавать свои кадры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4824536" cy="372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5" y="107534"/>
            <a:ext cx="7880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ОБНАРУЖЕНИЕ КОЛЛИЗИИ (</a:t>
            </a:r>
            <a:r>
              <a:rPr lang="en-US" sz="2000" dirty="0" smtClean="0">
                <a:solidFill>
                  <a:srgbClr val="0070C0"/>
                </a:solidFill>
              </a:rPr>
              <a:t>COLLISION DETECTION</a:t>
            </a:r>
            <a:r>
              <a:rPr lang="ru-RU" sz="2400" b="1" dirty="0" smtClean="0">
                <a:solidFill>
                  <a:srgbClr val="0070C0"/>
                </a:solidFill>
              </a:rPr>
              <a:t>)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0434" y="5733256"/>
            <a:ext cx="7642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Говорят, что при этом происходит </a:t>
            </a:r>
            <a:r>
              <a:rPr lang="ru-RU" b="1" i="1" dirty="0">
                <a:solidFill>
                  <a:srgbClr val="FF0000"/>
                </a:solidFill>
              </a:rPr>
              <a:t>коллизия</a:t>
            </a:r>
            <a:r>
              <a:rPr lang="ru-RU" b="1" i="1" dirty="0"/>
              <a:t>.</a:t>
            </a:r>
            <a:r>
              <a:rPr lang="ru-RU" dirty="0"/>
              <a:t> Так как содержимое обоих кадров сталкивается на общем кабеле, что приводит к искажению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2355557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4-tub-ru.yandex.net/i?id=851050816-01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1058" y="908720"/>
            <a:ext cx="2486025" cy="14287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1984" y="2852936"/>
            <a:ext cx="7344816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ОБРАБОТКА КОЛЛИЗИИ</a:t>
            </a:r>
            <a:r>
              <a:rPr lang="en-US" sz="2000" b="1" dirty="0" smtClean="0"/>
              <a:t>:</a:t>
            </a:r>
            <a:r>
              <a:rPr lang="ru-RU" sz="2000" b="1" dirty="0" smtClean="0"/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все </a:t>
            </a:r>
            <a:r>
              <a:rPr lang="ru-RU" sz="2000" dirty="0"/>
              <a:t>станции одновременно наблюдают за возникающими на кабеле </a:t>
            </a:r>
            <a:r>
              <a:rPr lang="ru-RU" sz="2000" dirty="0" smtClean="0"/>
              <a:t>сигналами</a:t>
            </a:r>
            <a:r>
              <a:rPr lang="en-US" sz="2000" dirty="0" smtClean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если </a:t>
            </a:r>
            <a:r>
              <a:rPr lang="ru-RU" sz="2000" dirty="0"/>
              <a:t>передаваемые и наблюдаемые сигналы отличаются, то фиксируется обнаружение </a:t>
            </a:r>
            <a:r>
              <a:rPr lang="ru-RU" sz="2000" dirty="0" smtClean="0"/>
              <a:t>коллизии</a:t>
            </a:r>
            <a:r>
              <a:rPr lang="en-US" sz="2000" dirty="0" smtClean="0"/>
              <a:t>;</a:t>
            </a:r>
            <a:r>
              <a:rPr lang="ru-RU" sz="2000" dirty="0" smtClean="0"/>
              <a:t> </a:t>
            </a:r>
            <a:endParaRPr lang="en-US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/>
              <a:t>п</a:t>
            </a:r>
            <a:r>
              <a:rPr lang="ru-RU" sz="2000" dirty="0" smtClean="0"/>
              <a:t>осле </a:t>
            </a:r>
            <a:r>
              <a:rPr lang="ru-RU" sz="2000" dirty="0"/>
              <a:t>обнаружения коллизии передающая станция обязана прекратить передачу и ожидать в течение короткого случайного интервала </a:t>
            </a:r>
            <a:r>
              <a:rPr lang="ru-RU" sz="2000" dirty="0" smtClean="0"/>
              <a:t>времени</a:t>
            </a:r>
            <a:r>
              <a:rPr lang="en-US" sz="2000" dirty="0"/>
              <a:t>;</a:t>
            </a:r>
            <a:endParaRPr lang="en-US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затем </a:t>
            </a:r>
            <a:r>
              <a:rPr lang="ru-RU" sz="2000" dirty="0"/>
              <a:t>снова может сделать попытку передачи данных.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624" y="107534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КОЛЛИЗИЯ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8496" y="836712"/>
            <a:ext cx="7776864" cy="17543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Стандарту </a:t>
            </a:r>
            <a:r>
              <a:rPr lang="ru-RU" dirty="0" err="1" smtClean="0"/>
              <a:t>Ethernet</a:t>
            </a:r>
            <a:r>
              <a:rPr lang="ru-RU" dirty="0" smtClean="0"/>
              <a:t> удовлетворяли </a:t>
            </a:r>
            <a:r>
              <a:rPr lang="ru-RU" dirty="0"/>
              <a:t>и некоторые другие сети, так как уровень его детализации невысок, в результате цепи стандарта IEEE 802.3 нередко были несовместимы между собой как по конструктивным, так и по электрическим характеристикам.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последнее время стандарт IEEE 802.3 считается стандартом именно сети </a:t>
            </a:r>
            <a:r>
              <a:rPr lang="ru-RU" dirty="0" err="1"/>
              <a:t>Ethernet</a:t>
            </a:r>
            <a:r>
              <a:rPr lang="ru-RU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4924" y="4365104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Топология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«шина»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Среда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передачи данных – коаксиальный кабель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Скорость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передачи данных – 10мбит/с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Максимальная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длина сети – 5 км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Максимальное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количество абонентов – до 1024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Длина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сегмента сети – до 500м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Количество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абонентов на одном сегменте – до 100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Метод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доступа –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CSMА/CD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1506" name="Picture 2" descr="http://im7-tub-ru.yandex.net/i?id=370682436-6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928934"/>
            <a:ext cx="2219325" cy="14287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07644" y="116632"/>
            <a:ext cx="7424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СТАНДАРТ ETHERNET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2996952"/>
            <a:ext cx="5863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Основные характеристики стандарта </a:t>
            </a:r>
            <a:endParaRPr lang="ru-RU" sz="2400" dirty="0" smtClean="0"/>
          </a:p>
          <a:p>
            <a:pPr algn="just"/>
            <a:r>
              <a:rPr lang="ru-RU" sz="2400" dirty="0" smtClean="0"/>
              <a:t>IEEE </a:t>
            </a:r>
            <a:r>
              <a:rPr lang="ru-RU" sz="2400" dirty="0"/>
              <a:t>802.3: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ТЕЛЕКОММУНИКАЦИЯ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196751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ТЕЛЕКОММУНИКАЦИЯ</a:t>
            </a:r>
            <a:r>
              <a:rPr lang="ru-RU" dirty="0" smtClean="0"/>
              <a:t> </a:t>
            </a:r>
            <a:r>
              <a:rPr lang="ru-RU" dirty="0"/>
              <a:t>- передача данных на большие </a:t>
            </a:r>
            <a:r>
              <a:rPr lang="ru-RU" dirty="0" smtClean="0"/>
              <a:t>расстояния. 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B050"/>
                </a:solidFill>
              </a:rPr>
              <a:t>СРЕДСТВА ТЕЛЕКОММУНИКАЦИИ </a:t>
            </a:r>
            <a:r>
              <a:rPr lang="ru-RU" dirty="0" smtClean="0"/>
              <a:t>- </a:t>
            </a:r>
            <a:r>
              <a:rPr lang="ru-RU" dirty="0"/>
              <a:t>совокупность технических, программных и организационных средств для передачи данных на большие расстояния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 smtClean="0">
                <a:solidFill>
                  <a:srgbClr val="00B050"/>
                </a:solidFill>
              </a:rPr>
              <a:t>ТЕЛЕКОММУНИКАЦИОННЫМИ СЕТЯМИ ЯВЛЯЮТСЯ: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Телефонные </a:t>
            </a:r>
            <a:r>
              <a:rPr lang="ru-RU" dirty="0"/>
              <a:t>сети для передачи телефонных данных ( голоса 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Радиосети </a:t>
            </a:r>
            <a:r>
              <a:rPr lang="ru-RU" dirty="0"/>
              <a:t>для передачи аудиоданных;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Телевизионные </a:t>
            </a:r>
            <a:r>
              <a:rPr lang="ru-RU" dirty="0"/>
              <a:t>сети для передачи видеоданных;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Ц</a:t>
            </a:r>
            <a:r>
              <a:rPr lang="ru-RU" dirty="0" smtClean="0"/>
              <a:t>ифровые </a:t>
            </a:r>
            <a:r>
              <a:rPr lang="ru-RU" dirty="0"/>
              <a:t>( компьютерные ) сети или сети передачи данных ( СПД ) для передачи цифровых ( компьютерных ) данных</a:t>
            </a:r>
            <a:r>
              <a:rPr lang="ru-RU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r>
              <a:rPr lang="ru-RU" dirty="0"/>
              <a:t>Передача данных в телекоммуникационной сети осуществляется с помощью их физического представления - сигналов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Для сигналов должна быть предусмотрена среда передачи.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48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7644" y="116632"/>
            <a:ext cx="7424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СТАНДАРТ ETHERNET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19684" y="692696"/>
            <a:ext cx="7356772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Между </a:t>
            </a:r>
            <a:r>
              <a:rPr lang="ru-RU" sz="2000" dirty="0">
                <a:solidFill>
                  <a:prstClr val="black"/>
                </a:solidFill>
              </a:rPr>
              <a:t>стандартами IEEE 802.3 и </a:t>
            </a:r>
            <a:r>
              <a:rPr lang="ru-RU" sz="2000" dirty="0" err="1">
                <a:solidFill>
                  <a:prstClr val="black"/>
                </a:solidFill>
              </a:rPr>
              <a:t>Ethernet</a:t>
            </a:r>
            <a:r>
              <a:rPr lang="ru-RU" sz="2000" dirty="0">
                <a:solidFill>
                  <a:prstClr val="black"/>
                </a:solidFill>
              </a:rPr>
              <a:t> существуют незначительные отличия. Но о них предпочитают не вспоминать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19684" y="1844824"/>
            <a:ext cx="742417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dirty="0"/>
              <a:t>Сеть </a:t>
            </a:r>
            <a:r>
              <a:rPr lang="ru-RU" dirty="0" err="1"/>
              <a:t>Ethernet</a:t>
            </a:r>
            <a:r>
              <a:rPr lang="ru-RU" dirty="0"/>
              <a:t> сейчас наиболее популярна в мире (более 90% рынка), предположительно такой она и останется в ближайшие годы.   Этому способствовало</a:t>
            </a:r>
            <a:r>
              <a:rPr lang="en-US" dirty="0"/>
              <a:t>:</a:t>
            </a:r>
            <a:r>
              <a:rPr lang="ru-RU" dirty="0"/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3933056"/>
            <a:ext cx="2232248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с</a:t>
            </a:r>
            <a:r>
              <a:rPr lang="ru-RU" dirty="0" smtClean="0"/>
              <a:t> </a:t>
            </a:r>
            <a:r>
              <a:rPr lang="ru-RU" dirty="0"/>
              <a:t>самого начала характеристики, параметры, протоколы сети были открыты.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43769" y="3861048"/>
            <a:ext cx="3426147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Поэтому огромное </a:t>
            </a:r>
            <a:r>
              <a:rPr lang="ru-RU" dirty="0"/>
              <a:t>число производителей во всем мире стали выпускать аппаратуру </a:t>
            </a:r>
            <a:r>
              <a:rPr lang="ru-RU" dirty="0" err="1" smtClean="0"/>
              <a:t>Ethernet</a:t>
            </a:r>
            <a:r>
              <a:rPr lang="ru-RU" dirty="0" smtClean="0"/>
              <a:t>, </a:t>
            </a:r>
            <a:r>
              <a:rPr lang="ru-RU" dirty="0"/>
              <a:t>полностью совместимую между собой. 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2159732" y="2940118"/>
            <a:ext cx="432048" cy="6897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919787" y="4325461"/>
            <a:ext cx="822113" cy="3462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2148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4002" y="980728"/>
            <a:ext cx="7236296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Сеть </a:t>
            </a:r>
            <a:r>
              <a:rPr lang="ru-RU" sz="2000" dirty="0" err="1" smtClean="0"/>
              <a:t>Ethernet</a:t>
            </a:r>
            <a:r>
              <a:rPr lang="en-US" sz="2000" dirty="0" smtClean="0"/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не </a:t>
            </a:r>
            <a:r>
              <a:rPr lang="ru-RU" sz="2000" dirty="0"/>
              <a:t>отличается </a:t>
            </a:r>
            <a:r>
              <a:rPr lang="ru-RU" sz="2000" dirty="0" smtClean="0"/>
              <a:t>рекордными характеристиками </a:t>
            </a:r>
            <a:endParaRPr lang="en-US" sz="20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н</a:t>
            </a:r>
            <a:r>
              <a:rPr lang="ru-RU" sz="2000" dirty="0" smtClean="0"/>
              <a:t>е отличается оптимальными алгоритмами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 smtClean="0"/>
              <a:t>уступает </a:t>
            </a:r>
            <a:r>
              <a:rPr lang="ru-RU" sz="2000" dirty="0"/>
              <a:t>по ряду параметров другим стандартным </a:t>
            </a:r>
            <a:r>
              <a:rPr lang="ru-RU" sz="2000" dirty="0" smtClean="0"/>
              <a:t>сетям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227136" y="188640"/>
            <a:ext cx="3824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СТАНДАРТ ETHERNET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71112" y="4437112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err="1" smtClean="0">
                <a:solidFill>
                  <a:prstClr val="black"/>
                </a:solidFill>
              </a:rPr>
              <a:t>Ethernet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выгодно выделяется среди других стандартных сетей. И поэтому любую другую сетевую технологию принято сравнивать именно с </a:t>
            </a:r>
            <a:r>
              <a:rPr lang="ru-RU" sz="2000" dirty="0" err="1">
                <a:solidFill>
                  <a:prstClr val="black"/>
                </a:solidFill>
              </a:rPr>
              <a:t>Ethernet</a:t>
            </a:r>
            <a:r>
              <a:rPr lang="ru-RU" sz="20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2596262"/>
            <a:ext cx="70986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ЕЕ УСПЕХ В</a:t>
            </a:r>
            <a:r>
              <a:rPr lang="en-US" sz="2000" b="1" dirty="0" smtClean="0">
                <a:solidFill>
                  <a:srgbClr val="00B050"/>
                </a:solidFill>
              </a:rPr>
              <a:t>: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</a:rPr>
              <a:t>открытости ее параметров</a:t>
            </a:r>
            <a:r>
              <a:rPr lang="en-US" sz="2000" dirty="0" smtClean="0">
                <a:solidFill>
                  <a:prstClr val="black"/>
                </a:solidFill>
              </a:rPr>
              <a:t>;</a:t>
            </a:r>
            <a:endParaRPr lang="ru-RU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</a:rPr>
              <a:t>мощной поддержке</a:t>
            </a:r>
            <a:r>
              <a:rPr lang="en-US" sz="2000" dirty="0" smtClean="0">
                <a:solidFill>
                  <a:prstClr val="black"/>
                </a:solidFill>
              </a:rPr>
              <a:t>;</a:t>
            </a:r>
            <a:endParaRPr lang="ru-RU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</a:rPr>
              <a:t>высочайшему </a:t>
            </a:r>
            <a:r>
              <a:rPr lang="ru-RU" sz="2000" dirty="0">
                <a:solidFill>
                  <a:prstClr val="black"/>
                </a:solidFill>
              </a:rPr>
              <a:t>уровню </a:t>
            </a:r>
            <a:r>
              <a:rPr lang="ru-RU" sz="2000" dirty="0" smtClean="0">
                <a:solidFill>
                  <a:prstClr val="black"/>
                </a:solidFill>
              </a:rPr>
              <a:t>стандартизации</a:t>
            </a:r>
            <a:r>
              <a:rPr lang="en-US" sz="2000" dirty="0" smtClean="0">
                <a:solidFill>
                  <a:prstClr val="black"/>
                </a:solidFill>
              </a:rPr>
              <a:t>;</a:t>
            </a:r>
            <a:endParaRPr lang="ru-RU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</a:rPr>
              <a:t>огромным </a:t>
            </a:r>
            <a:r>
              <a:rPr lang="ru-RU" sz="2000" dirty="0">
                <a:solidFill>
                  <a:prstClr val="black"/>
                </a:solidFill>
              </a:rPr>
              <a:t>объемам выпуска технических </a:t>
            </a:r>
            <a:r>
              <a:rPr lang="ru-RU" sz="2000" dirty="0" smtClean="0">
                <a:solidFill>
                  <a:prstClr val="black"/>
                </a:solidFill>
              </a:rPr>
              <a:t>средств</a:t>
            </a:r>
            <a:r>
              <a:rPr lang="en-US" sz="2000" dirty="0">
                <a:solidFill>
                  <a:prstClr val="black"/>
                </a:solidFill>
              </a:rPr>
              <a:t>.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675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4408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РАЗНОВИДНОСТИ </a:t>
            </a:r>
            <a:r>
              <a:rPr lang="en-US" sz="24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ETHERNET</a:t>
            </a:r>
            <a:endParaRPr lang="en-US" sz="24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5362" y="780853"/>
            <a:ext cx="74831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зависимости от скорости передачи данных и передающей среды существует несколько вариантов технологии. Независимо от способа передачи, стек сетевого протокола и программы работают одинаково практически во всех нижеперечисленных вариантах.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88780" y="4293096"/>
            <a:ext cx="7056784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ОСНОВНОЙ </a:t>
            </a:r>
            <a:r>
              <a:rPr lang="ru-RU" sz="2000" b="1" dirty="0" smtClean="0">
                <a:solidFill>
                  <a:srgbClr val="FF0000"/>
                </a:solidFill>
              </a:rPr>
              <a:t>ПРИЧИНОЙ ПЕРЕХОДА НА ОПТИЧЕСКИЙ КАБЕЛЬ БЫЛА НЕОБХОДИМОСТЬ УВЕЛИЧИТЬ ДЛИНУ СЕГМЕНТА БЕЗ ПОВТОРИТЕЛЕЙ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2653973"/>
            <a:ext cx="7056784" cy="1015663"/>
          </a:xfrm>
          <a:prstGeom prst="rect">
            <a:avLst/>
          </a:prstGeom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000" i="1" dirty="0"/>
              <a:t>В дополнение к основному стандарту многие производители рекомендуют пользоваться, для увеличения расстояния между </a:t>
            </a:r>
            <a:r>
              <a:rPr lang="ru-RU" sz="2000" i="1" dirty="0" smtClean="0"/>
              <a:t>точками, </a:t>
            </a:r>
            <a:r>
              <a:rPr lang="ru-RU" sz="2000" i="1" dirty="0"/>
              <a:t>волоконно-оптическим кабелем.</a:t>
            </a:r>
          </a:p>
        </p:txBody>
      </p:sp>
    </p:spTree>
    <p:extLst>
      <p:ext uri="{BB962C8B-B14F-4D97-AF65-F5344CB8AC3E}">
        <p14:creationId xmlns:p14="http://schemas.microsoft.com/office/powerpoint/2010/main" xmlns="" val="2502509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1670" y="476672"/>
            <a:ext cx="5470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РАННИЕ МОДИФИКАЦИИ </a:t>
            </a: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rbel" panose="020B0503020204020204" pitchFamily="34" charset="0"/>
              </a:rPr>
              <a:t>ETHERNET</a:t>
            </a:r>
            <a:endParaRPr lang="en-US" sz="2400" b="1" dirty="0">
              <a:solidFill>
                <a:schemeClr val="accent3">
                  <a:lumMod val="40000"/>
                  <a:lumOff val="6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628800"/>
            <a:ext cx="7200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Xerox</a:t>
            </a:r>
            <a:r>
              <a:rPr lang="ru-RU" b="1" dirty="0"/>
              <a:t> </a:t>
            </a:r>
            <a:r>
              <a:rPr lang="ru-RU" b="1" dirty="0" err="1" smtClean="0"/>
              <a:t>Ethernet</a:t>
            </a:r>
            <a:r>
              <a:rPr lang="ru-RU" b="1" dirty="0"/>
              <a:t> </a:t>
            </a:r>
            <a:r>
              <a:rPr lang="ru-RU" dirty="0"/>
              <a:t>— оригинальная технология, скорость 3 Мбит/с, существовала в двух вариантах </a:t>
            </a:r>
            <a:r>
              <a:rPr lang="ru-RU" dirty="0" err="1"/>
              <a:t>Version</a:t>
            </a:r>
            <a:r>
              <a:rPr lang="ru-RU" dirty="0"/>
              <a:t> 1 и </a:t>
            </a:r>
            <a:r>
              <a:rPr lang="ru-RU" dirty="0" err="1"/>
              <a:t>Version</a:t>
            </a:r>
            <a:r>
              <a:rPr lang="ru-RU" dirty="0"/>
              <a:t> 2, формат кадра последней версии до сих пор имеет широкое применение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1BROAD36</a:t>
            </a:r>
            <a:r>
              <a:rPr lang="ru-RU" dirty="0"/>
              <a:t> — широкого распространения не получил. Один из первых стандартов, позволяющий работать на больших </a:t>
            </a:r>
            <a:r>
              <a:rPr lang="ru-RU" dirty="0" smtClean="0"/>
              <a:t>расстояниях. В </a:t>
            </a:r>
            <a:r>
              <a:rPr lang="ru-RU" dirty="0"/>
              <a:t>качестве среды передачи данных использовался коаксиальный кабель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1BASE5</a:t>
            </a:r>
            <a:r>
              <a:rPr lang="ru-RU" dirty="0"/>
              <a:t> </a:t>
            </a:r>
            <a:r>
              <a:rPr lang="ru-RU" dirty="0" smtClean="0"/>
              <a:t>— первая модификация, использующая </a:t>
            </a:r>
            <a:r>
              <a:rPr lang="ru-RU" dirty="0"/>
              <a:t>витую пару. Работал на скорости 1 Мбит/с, но не нашёл коммерческого применения.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606746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6528" y="188640"/>
            <a:ext cx="813690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10 МБИТ/С ETHERNET</a:t>
            </a:r>
          </a:p>
          <a:p>
            <a:endParaRPr lang="ru-RU" sz="24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ru-RU" b="1" dirty="0" smtClean="0"/>
              <a:t>10BASE5</a:t>
            </a:r>
            <a:r>
              <a:rPr lang="ru-RU" dirty="0"/>
              <a:t>, IEEE 802.3 </a:t>
            </a:r>
            <a:r>
              <a:rPr lang="ru-RU" dirty="0" smtClean="0"/>
              <a:t>( «</a:t>
            </a:r>
            <a:r>
              <a:rPr lang="ru-RU" dirty="0"/>
              <a:t>Толстый </a:t>
            </a:r>
            <a:r>
              <a:rPr lang="ru-RU" dirty="0" err="1"/>
              <a:t>Ethernet</a:t>
            </a:r>
            <a:r>
              <a:rPr lang="ru-RU" dirty="0"/>
              <a:t>») — первоначальная разработка технологии со скоростью передачи данных 10 Мбит/с. </a:t>
            </a:r>
            <a:r>
              <a:rPr lang="ru-RU" dirty="0" smtClean="0"/>
              <a:t>Использует </a:t>
            </a:r>
            <a:r>
              <a:rPr lang="ru-RU" dirty="0"/>
              <a:t>коаксиальный кабель с волновым сопротивлением 50 Ом (RG-8), с максимальной длиной сегмента 500 метров.</a:t>
            </a:r>
          </a:p>
          <a:p>
            <a:r>
              <a:rPr lang="ru-RU" b="1" dirty="0"/>
              <a:t>10BASE2</a:t>
            </a:r>
            <a:r>
              <a:rPr lang="ru-RU" dirty="0"/>
              <a:t>, IEEE 802.3a (называемый «Тонкий </a:t>
            </a:r>
            <a:r>
              <a:rPr lang="ru-RU" dirty="0" err="1"/>
              <a:t>Ethernet</a:t>
            </a:r>
            <a:r>
              <a:rPr lang="ru-RU" dirty="0"/>
              <a:t>») </a:t>
            </a:r>
            <a:r>
              <a:rPr lang="ru-RU" dirty="0" smtClean="0"/>
              <a:t>— максимальная длина </a:t>
            </a:r>
            <a:r>
              <a:rPr lang="ru-RU" dirty="0"/>
              <a:t>сегмента 185 метров, компьютеры присоединялись один к другому, для подключения кабеля к сетевой карте нужен T-коннектор, а на кабеле должен быть BNC-коннектор. </a:t>
            </a:r>
            <a:r>
              <a:rPr lang="ru-RU" dirty="0" smtClean="0"/>
              <a:t>Многие </a:t>
            </a:r>
            <a:r>
              <a:rPr lang="ru-RU" dirty="0"/>
              <a:t>годы этот стандарт был основным для технологии </a:t>
            </a:r>
            <a:r>
              <a:rPr lang="ru-RU" dirty="0" err="1"/>
              <a:t>Ethernet</a:t>
            </a:r>
            <a:r>
              <a:rPr lang="ru-RU" dirty="0"/>
              <a:t>.</a:t>
            </a:r>
          </a:p>
          <a:p>
            <a:r>
              <a:rPr lang="ru-RU" b="1" dirty="0" err="1"/>
              <a:t>StarLAN</a:t>
            </a:r>
            <a:r>
              <a:rPr lang="ru-RU" b="1" dirty="0"/>
              <a:t> 10</a:t>
            </a:r>
            <a:r>
              <a:rPr lang="ru-RU" dirty="0"/>
              <a:t> — Первая разработка, использующая витую пару для передачи данных на скорости 10 Мбит/с. </a:t>
            </a:r>
          </a:p>
          <a:p>
            <a:r>
              <a:rPr lang="ru-RU" b="1" dirty="0" smtClean="0"/>
              <a:t>FOIRL</a:t>
            </a:r>
            <a:r>
              <a:rPr lang="ru-RU" dirty="0"/>
              <a:t> — (акроним от англ. </a:t>
            </a:r>
            <a:r>
              <a:rPr lang="ru-RU" i="1" dirty="0" err="1"/>
              <a:t>Fiber-optic</a:t>
            </a:r>
            <a:r>
              <a:rPr lang="ru-RU" i="1" dirty="0"/>
              <a:t> </a:t>
            </a:r>
            <a:r>
              <a:rPr lang="ru-RU" i="1" dirty="0" err="1"/>
              <a:t>inter-repeater</a:t>
            </a:r>
            <a:r>
              <a:rPr lang="ru-RU" i="1" dirty="0"/>
              <a:t> </a:t>
            </a:r>
            <a:r>
              <a:rPr lang="ru-RU" i="1" dirty="0" err="1"/>
              <a:t>link</a:t>
            </a:r>
            <a:r>
              <a:rPr lang="ru-RU" dirty="0"/>
              <a:t>). Базовый стандарт для технологии </a:t>
            </a:r>
            <a:r>
              <a:rPr lang="ru-RU" dirty="0" err="1"/>
              <a:t>Ethernet</a:t>
            </a:r>
            <a:r>
              <a:rPr lang="ru-RU" dirty="0"/>
              <a:t>, использующий для передачи данных оптический кабель. Максимальное расстояние передачи данных без повторителя — 1 км.</a:t>
            </a:r>
          </a:p>
          <a:p>
            <a:r>
              <a:rPr lang="ru-RU" b="1" dirty="0"/>
              <a:t>10BASE-F</a:t>
            </a:r>
            <a:r>
              <a:rPr lang="ru-RU" dirty="0"/>
              <a:t>, IEEE 802.3j — Основной термин для обозначения семейства 10 Мбит/с </a:t>
            </a:r>
            <a:r>
              <a:rPr lang="ru-RU" dirty="0" err="1"/>
              <a:t>ethernet</a:t>
            </a:r>
            <a:r>
              <a:rPr lang="ru-RU" dirty="0"/>
              <a:t>-стандартов, использующих оптический кабель на расстоянии до </a:t>
            </a:r>
            <a:r>
              <a:rPr lang="ru-RU" dirty="0" smtClean="0"/>
              <a:t>2.</a:t>
            </a:r>
            <a:endParaRPr lang="ru-RU" dirty="0"/>
          </a:p>
          <a:p>
            <a:r>
              <a:rPr lang="ru-RU" b="1" dirty="0"/>
              <a:t>10BASE-FL</a:t>
            </a:r>
            <a:r>
              <a:rPr lang="ru-RU" dirty="0"/>
              <a:t> (</a:t>
            </a:r>
            <a:r>
              <a:rPr lang="ru-RU" dirty="0" err="1"/>
              <a:t>Fiber</a:t>
            </a:r>
            <a:r>
              <a:rPr lang="ru-RU" dirty="0"/>
              <a:t> </a:t>
            </a:r>
            <a:r>
              <a:rPr lang="ru-RU" dirty="0" err="1"/>
              <a:t>Link</a:t>
            </a:r>
            <a:r>
              <a:rPr lang="ru-RU" dirty="0"/>
              <a:t>) — Улучшенная версия стандарта FOIRL. Улучшение коснулось увеличения длины сегмента до 2 км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0012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777686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БЫСТРЫЙ ETHERNET (FAST ETHERNET, </a:t>
            </a:r>
            <a:r>
              <a:rPr lang="ru-RU" sz="3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100</a:t>
            </a:r>
            <a:r>
              <a:rPr lang="ru-RU" sz="2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МБИТ/С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)</a:t>
            </a:r>
          </a:p>
          <a:p>
            <a:endParaRPr lang="ru-RU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ru-RU" b="1" dirty="0" smtClean="0"/>
              <a:t>100BASE-T</a:t>
            </a:r>
            <a:r>
              <a:rPr lang="ru-RU" dirty="0"/>
              <a:t> — общий термин для обозначения стандартов, использующих в качестве среды передачи данных витую пару. Длина сегмента — до 100 метров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dirty="0"/>
              <a:t>100BASE-TX</a:t>
            </a:r>
            <a:r>
              <a:rPr lang="ru-RU" dirty="0"/>
              <a:t>, IEEE 802.3u — развитие стандарта 10BASE-T для использования в сетях топологии «звезда». </a:t>
            </a:r>
            <a:r>
              <a:rPr lang="ru-RU" dirty="0" smtClean="0"/>
              <a:t>Поддерживается </a:t>
            </a:r>
            <a:r>
              <a:rPr lang="ru-RU" dirty="0"/>
              <a:t>дуплексная передача данных, расстояние до 100 м.</a:t>
            </a:r>
          </a:p>
          <a:p>
            <a:r>
              <a:rPr lang="ru-RU" b="1" dirty="0" smtClean="0"/>
              <a:t>100BASE-FX</a:t>
            </a:r>
            <a:r>
              <a:rPr lang="ru-RU" dirty="0"/>
              <a:t> — стандарт, использующий </a:t>
            </a:r>
            <a:r>
              <a:rPr lang="ru-RU" dirty="0" err="1"/>
              <a:t>многомодовое</a:t>
            </a:r>
            <a:r>
              <a:rPr lang="ru-RU" dirty="0"/>
              <a:t> волокно. Максимальная длина сегмента — 400 метров в полудуплексе (для гарантированного обнаружения коллизий) или 2 километра в полном дуплексе.</a:t>
            </a:r>
          </a:p>
          <a:p>
            <a:r>
              <a:rPr lang="ru-RU" b="1" dirty="0"/>
              <a:t>100BASE-SX</a:t>
            </a:r>
            <a:r>
              <a:rPr lang="ru-RU" dirty="0"/>
              <a:t> — стандарт, использующий </a:t>
            </a:r>
            <a:r>
              <a:rPr lang="ru-RU" dirty="0" err="1"/>
              <a:t>многомодовое</a:t>
            </a:r>
            <a:r>
              <a:rPr lang="ru-RU" dirty="0"/>
              <a:t> волокно. Максимальная длина ограничена только величиной затухания в оптическом кабеле и мощностью передатчиков, по разным материалам, от 2 до 10 километров.</a:t>
            </a:r>
          </a:p>
          <a:p>
            <a:r>
              <a:rPr lang="ru-RU" b="1" dirty="0"/>
              <a:t>100BASE-FX WDM</a:t>
            </a:r>
            <a:r>
              <a:rPr lang="ru-RU" dirty="0"/>
              <a:t> — стандарт, использующий </a:t>
            </a:r>
            <a:r>
              <a:rPr lang="ru-RU" dirty="0" err="1"/>
              <a:t>одномодовое</a:t>
            </a:r>
            <a:r>
              <a:rPr lang="ru-RU" dirty="0"/>
              <a:t> волокно. Максимальная длина ограничена только величиной затухания в волоконно-оптическом кабеле и мощностью передатчиков.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2895067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691276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ГИГАБИТНЫЙ ETHERNET (GIGABIT ETHERNET, 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 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ГБИТ/С)</a:t>
            </a:r>
          </a:p>
          <a:p>
            <a:endParaRPr lang="ru-RU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ru-RU" b="1" dirty="0" smtClean="0"/>
              <a:t>1000BASE-T</a:t>
            </a:r>
            <a:r>
              <a:rPr lang="ru-RU" dirty="0"/>
              <a:t>, IEEE 802.3ab — основной гигабитный </a:t>
            </a:r>
            <a:r>
              <a:rPr lang="ru-RU" dirty="0" smtClean="0"/>
              <a:t>стандарт (1999 г.), использует</a:t>
            </a:r>
            <a:r>
              <a:rPr lang="ru-RU" dirty="0"/>
              <a:t> витую </a:t>
            </a:r>
            <a:r>
              <a:rPr lang="ru-RU" dirty="0" smtClean="0"/>
              <a:t>пару</a:t>
            </a:r>
            <a:endParaRPr lang="ru-RU" dirty="0"/>
          </a:p>
          <a:p>
            <a:r>
              <a:rPr lang="ru-RU" b="1" dirty="0" smtClean="0"/>
              <a:t>1000BASE-SX</a:t>
            </a:r>
            <a:r>
              <a:rPr lang="ru-RU" dirty="0"/>
              <a:t>, IEEE 802.3z — стандарт, использующий </a:t>
            </a:r>
            <a:r>
              <a:rPr lang="ru-RU" dirty="0" err="1"/>
              <a:t>многомодовое</a:t>
            </a:r>
            <a:r>
              <a:rPr lang="ru-RU" dirty="0"/>
              <a:t> волокно </a:t>
            </a:r>
            <a:r>
              <a:rPr lang="ru-RU" dirty="0" smtClean="0"/>
              <a:t>с </a:t>
            </a:r>
            <a:r>
              <a:rPr lang="ru-RU" dirty="0"/>
              <a:t>длиной </a:t>
            </a:r>
            <a:r>
              <a:rPr lang="ru-RU" dirty="0" smtClean="0"/>
              <a:t>волны </a:t>
            </a:r>
            <a:r>
              <a:rPr lang="ru-RU" dirty="0"/>
              <a:t>равной 850 </a:t>
            </a:r>
            <a:r>
              <a:rPr lang="ru-RU" dirty="0" err="1"/>
              <a:t>нм</a:t>
            </a:r>
            <a:r>
              <a:rPr lang="ru-RU" dirty="0"/>
              <a:t>. Дальность прохождения сигнала составляет до 550 метров.</a:t>
            </a:r>
          </a:p>
          <a:p>
            <a:r>
              <a:rPr lang="ru-RU" b="1" dirty="0"/>
              <a:t>1000BASE-LX</a:t>
            </a:r>
            <a:r>
              <a:rPr lang="ru-RU" dirty="0"/>
              <a:t>, IEEE 802.3z — стандарт, использующий </a:t>
            </a:r>
            <a:r>
              <a:rPr lang="ru-RU" dirty="0" err="1"/>
              <a:t>одномодовое</a:t>
            </a:r>
            <a:r>
              <a:rPr lang="ru-RU" dirty="0"/>
              <a:t> или </a:t>
            </a:r>
            <a:r>
              <a:rPr lang="ru-RU" dirty="0" err="1"/>
              <a:t>многомодовое</a:t>
            </a:r>
            <a:r>
              <a:rPr lang="ru-RU" dirty="0"/>
              <a:t> оптическое волокно </a:t>
            </a:r>
            <a:r>
              <a:rPr lang="ru-RU" dirty="0" smtClean="0"/>
              <a:t>с </a:t>
            </a:r>
            <a:r>
              <a:rPr lang="ru-RU" dirty="0"/>
              <a:t>длиной волны, равной 1310 </a:t>
            </a:r>
            <a:r>
              <a:rPr lang="ru-RU" dirty="0" err="1"/>
              <a:t>нм</a:t>
            </a:r>
            <a:r>
              <a:rPr lang="ru-RU" dirty="0"/>
              <a:t>. Дальность прохождения сигнала зависит только от типа используемых приёмопередатчиков и, как правило, составляет для </a:t>
            </a:r>
            <a:r>
              <a:rPr lang="ru-RU" dirty="0" err="1"/>
              <a:t>одномодового</a:t>
            </a:r>
            <a:r>
              <a:rPr lang="ru-RU" dirty="0"/>
              <a:t> оптического волокна до 5 км и для </a:t>
            </a:r>
            <a:r>
              <a:rPr lang="ru-RU" dirty="0" err="1"/>
              <a:t>многомодового</a:t>
            </a:r>
            <a:r>
              <a:rPr lang="ru-RU" dirty="0"/>
              <a:t> оптического волокна до 550 метров.</a:t>
            </a:r>
          </a:p>
          <a:p>
            <a:r>
              <a:rPr lang="ru-RU" b="1" dirty="0"/>
              <a:t>1000BASE-CX</a:t>
            </a:r>
            <a:r>
              <a:rPr lang="ru-RU" dirty="0"/>
              <a:t> — стандарт для коротких расстояний (до 25 метров), использующий 2-парный экранированный </a:t>
            </a:r>
            <a:r>
              <a:rPr lang="ru-RU" dirty="0" smtClean="0"/>
              <a:t>кабель. </a:t>
            </a:r>
          </a:p>
          <a:p>
            <a:r>
              <a:rPr lang="ru-RU" b="1" dirty="0" smtClean="0"/>
              <a:t>1000BASE-LH</a:t>
            </a:r>
            <a:r>
              <a:rPr lang="ru-RU" dirty="0"/>
              <a:t> — стандарт, использующий </a:t>
            </a:r>
            <a:r>
              <a:rPr lang="ru-RU" dirty="0" err="1"/>
              <a:t>одномодовое</a:t>
            </a:r>
            <a:r>
              <a:rPr lang="ru-RU" dirty="0"/>
              <a:t> волокно. Дальность прохождения сигнала без повторителя — до 100 </a:t>
            </a:r>
            <a:r>
              <a:rPr lang="ru-RU" dirty="0" smtClean="0"/>
              <a:t>километров.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8863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70567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10-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ГИГАБИТНЫЙ ETHERNET (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10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G ETHERNET, 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10 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ГБИТ/С)</a:t>
            </a:r>
          </a:p>
          <a:p>
            <a:endParaRPr lang="ru-RU" b="1" dirty="0"/>
          </a:p>
          <a:p>
            <a:r>
              <a:rPr lang="ru-RU" sz="2000" dirty="0" smtClean="0">
                <a:solidFill>
                  <a:srgbClr val="C00000"/>
                </a:solidFill>
              </a:rPr>
              <a:t>Стандарт </a:t>
            </a:r>
            <a:r>
              <a:rPr lang="ru-RU" sz="2000" dirty="0">
                <a:solidFill>
                  <a:srgbClr val="C00000"/>
                </a:solidFill>
              </a:rPr>
              <a:t>10-гигабитного </a:t>
            </a:r>
            <a:r>
              <a:rPr lang="ru-RU" sz="2000" dirty="0" err="1">
                <a:solidFill>
                  <a:srgbClr val="C00000"/>
                </a:solidFill>
              </a:rPr>
              <a:t>Ethernet</a:t>
            </a:r>
            <a:r>
              <a:rPr lang="ru-RU" sz="2000" dirty="0">
                <a:solidFill>
                  <a:srgbClr val="C00000"/>
                </a:solidFill>
              </a:rPr>
              <a:t> включает в себя семь стандартов физической среды для LAN, MAN и WAN. В настоящее время он описывается поправкой IEEE 802.3ae и должен войти в следующую ревизию стандарта IEEE 802.3</a:t>
            </a:r>
            <a:r>
              <a:rPr lang="ru-RU" sz="2000" dirty="0" smtClean="0"/>
              <a:t>.</a:t>
            </a:r>
          </a:p>
          <a:p>
            <a:endParaRPr lang="ru-RU" dirty="0"/>
          </a:p>
          <a:p>
            <a:r>
              <a:rPr lang="ru-RU" b="1" dirty="0"/>
              <a:t>10GBASE-CX4</a:t>
            </a:r>
            <a:r>
              <a:rPr lang="ru-RU" dirty="0"/>
              <a:t> — технология 10-гигабитного </a:t>
            </a:r>
            <a:r>
              <a:rPr lang="ru-RU" dirty="0" err="1"/>
              <a:t>Ethernet</a:t>
            </a:r>
            <a:r>
              <a:rPr lang="ru-RU" dirty="0"/>
              <a:t> для коротких расстояний (до 15 метров), используется медный кабель </a:t>
            </a:r>
            <a:r>
              <a:rPr lang="ru-RU" dirty="0" smtClean="0"/>
              <a:t>CX4.</a:t>
            </a:r>
            <a:endParaRPr lang="ru-RU" dirty="0"/>
          </a:p>
          <a:p>
            <a:r>
              <a:rPr lang="ru-RU" b="1" dirty="0"/>
              <a:t>10GBASE-SR</a:t>
            </a:r>
            <a:r>
              <a:rPr lang="ru-RU" dirty="0"/>
              <a:t> — технология 10-гигабитного </a:t>
            </a:r>
            <a:r>
              <a:rPr lang="ru-RU" dirty="0" err="1"/>
              <a:t>Ethernet</a:t>
            </a:r>
            <a:r>
              <a:rPr lang="ru-RU" dirty="0"/>
              <a:t> для коротких расстояний (до 26 или 82 метров, в зависимости от типа кабеля), используется </a:t>
            </a:r>
            <a:r>
              <a:rPr lang="ru-RU" dirty="0" err="1"/>
              <a:t>многомодовое</a:t>
            </a:r>
            <a:r>
              <a:rPr lang="ru-RU" dirty="0"/>
              <a:t> волокно. </a:t>
            </a:r>
          </a:p>
          <a:p>
            <a:r>
              <a:rPr lang="ru-RU" b="1" dirty="0"/>
              <a:t>10GBASE-LX4</a:t>
            </a:r>
            <a:r>
              <a:rPr lang="ru-RU" dirty="0"/>
              <a:t> — использует уплотнение по длине волны для поддержки расстояний от 240 до 300 метров по </a:t>
            </a:r>
            <a:r>
              <a:rPr lang="ru-RU" dirty="0" err="1"/>
              <a:t>многомодовому</a:t>
            </a:r>
            <a:r>
              <a:rPr lang="ru-RU" dirty="0"/>
              <a:t> волокну. </a:t>
            </a:r>
            <a:r>
              <a:rPr lang="ru-RU" dirty="0" smtClean="0"/>
              <a:t>Может поддерживать </a:t>
            </a:r>
            <a:r>
              <a:rPr lang="ru-RU" dirty="0"/>
              <a:t>расстояния до 10 </a:t>
            </a:r>
            <a:r>
              <a:rPr lang="ru-RU" dirty="0" smtClean="0"/>
              <a:t>км при </a:t>
            </a:r>
            <a:r>
              <a:rPr lang="ru-RU" dirty="0"/>
              <a:t>использовании </a:t>
            </a:r>
            <a:r>
              <a:rPr lang="ru-RU" dirty="0" err="1"/>
              <a:t>одномодового</a:t>
            </a:r>
            <a:r>
              <a:rPr lang="ru-RU" dirty="0"/>
              <a:t> волокна.</a:t>
            </a:r>
          </a:p>
          <a:p>
            <a:r>
              <a:rPr lang="ru-RU" b="1" dirty="0" smtClean="0"/>
              <a:t>10GBASE-KR</a:t>
            </a:r>
            <a:r>
              <a:rPr lang="ru-RU" dirty="0"/>
              <a:t> — технология 10-гигабитного </a:t>
            </a:r>
            <a:r>
              <a:rPr lang="ru-RU" dirty="0" err="1"/>
              <a:t>Ethernet</a:t>
            </a:r>
            <a:r>
              <a:rPr lang="ru-RU" dirty="0"/>
              <a:t> для кросс-плат (</a:t>
            </a:r>
            <a:r>
              <a:rPr lang="ru-RU" dirty="0" err="1"/>
              <a:t>backplane</a:t>
            </a:r>
            <a:r>
              <a:rPr lang="ru-RU" dirty="0"/>
              <a:t>/</a:t>
            </a:r>
            <a:r>
              <a:rPr lang="ru-RU" dirty="0" err="1"/>
              <a:t>midplane</a:t>
            </a:r>
            <a:r>
              <a:rPr lang="ru-RU" dirty="0"/>
              <a:t>) модульных коммутаторов/маршрутизаторов и серверов (</a:t>
            </a:r>
            <a:r>
              <a:rPr lang="ru-RU" dirty="0" err="1"/>
              <a:t>Modular</a:t>
            </a:r>
            <a:r>
              <a:rPr lang="ru-RU" dirty="0"/>
              <a:t>/</a:t>
            </a:r>
            <a:r>
              <a:rPr lang="ru-RU" dirty="0" err="1"/>
              <a:t>Blade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347324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4764" y="187871"/>
            <a:ext cx="763284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40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-ГИГАБИТНЫЙ И 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100</a:t>
            </a:r>
            <a:r>
              <a:rPr lang="ru-RU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-ГИГАБИТНЫЙ ETHERNET</a:t>
            </a:r>
          </a:p>
          <a:p>
            <a:endParaRPr lang="ru-RU" b="1" dirty="0"/>
          </a:p>
          <a:p>
            <a:r>
              <a:rPr lang="ru-RU" dirty="0" smtClean="0"/>
              <a:t>В дальнейшем есть необходимость реализации двух новых </a:t>
            </a:r>
            <a:r>
              <a:rPr lang="ru-RU" dirty="0"/>
              <a:t>стандартов для следующих поколений </a:t>
            </a:r>
            <a:r>
              <a:rPr lang="ru-RU" dirty="0" err="1" smtClean="0"/>
              <a:t>Ethernet</a:t>
            </a:r>
            <a:r>
              <a:rPr lang="en-US" dirty="0" smtClean="0"/>
              <a:t>:</a:t>
            </a:r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40 </a:t>
            </a:r>
            <a:r>
              <a:rPr lang="ru-RU" dirty="0" err="1"/>
              <a:t>Gigabit</a:t>
            </a:r>
            <a:r>
              <a:rPr lang="ru-RU" dirty="0"/>
              <a:t> </a:t>
            </a:r>
            <a:r>
              <a:rPr lang="ru-RU" dirty="0" err="1"/>
              <a:t>Ethernet</a:t>
            </a:r>
            <a:r>
              <a:rPr lang="ru-RU" dirty="0"/>
              <a:t> (или 40GbE</a:t>
            </a:r>
            <a:r>
              <a:rPr lang="ru-RU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100 </a:t>
            </a:r>
            <a:r>
              <a:rPr lang="ru-RU" dirty="0" err="1"/>
              <a:t>Gigabit</a:t>
            </a:r>
            <a:r>
              <a:rPr lang="ru-RU" dirty="0"/>
              <a:t> </a:t>
            </a:r>
            <a:r>
              <a:rPr lang="ru-RU" dirty="0" err="1"/>
              <a:t>Ethernet</a:t>
            </a:r>
            <a:r>
              <a:rPr lang="ru-RU" dirty="0"/>
              <a:t> (или 100GbE</a:t>
            </a:r>
            <a:r>
              <a:rPr lang="ru-RU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настоящее время серверы, высокопроизводительные вычислительные </a:t>
            </a:r>
            <a:r>
              <a:rPr lang="ru-RU" dirty="0" smtClean="0"/>
              <a:t>кластеры</a:t>
            </a:r>
            <a:r>
              <a:rPr lang="ru-RU" dirty="0"/>
              <a:t> </a:t>
            </a:r>
            <a:r>
              <a:rPr lang="ru-RU" dirty="0" smtClean="0"/>
              <a:t>и т.д.</a:t>
            </a:r>
            <a:r>
              <a:rPr lang="ru-RU" dirty="0"/>
              <a:t> используют технологии 1GbE и </a:t>
            </a:r>
            <a:r>
              <a:rPr lang="ru-RU" dirty="0" smtClean="0"/>
              <a:t>10GbE</a:t>
            </a:r>
            <a:r>
              <a:rPr lang="ru-RU" dirty="0"/>
              <a:t>.</a:t>
            </a:r>
          </a:p>
        </p:txBody>
      </p:sp>
      <p:pic>
        <p:nvPicPr>
          <p:cNvPr id="11266" name="Picture 2" descr="https://2.bp.blogspot.com/-KHyBFomMyEI/WJNv4nrpZYI/AAAAAAAAB8I/W8NJjuYaXowAnqZxIZxx9oozIsvVc5FkgCLcB/s1600/40Gigabit%2B%2526%2B100Gigabit%2BEtherne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87311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3474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0079" y="168200"/>
            <a:ext cx="5648341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ПЕРСПЕКТИВЫ </a:t>
            </a:r>
            <a:r>
              <a:rPr lang="ru-RU" sz="2400" dirty="0">
                <a:solidFill>
                  <a:srgbClr val="008000"/>
                </a:solidFill>
              </a:rPr>
              <a:t>(</a:t>
            </a:r>
            <a:r>
              <a:rPr lang="en-US" sz="2400" dirty="0">
                <a:solidFill>
                  <a:srgbClr val="008000"/>
                </a:solidFill>
              </a:rPr>
              <a:t>TERABIT ETHERNET</a:t>
            </a:r>
            <a:r>
              <a:rPr lang="ru-RU" sz="2400" dirty="0" smtClean="0">
                <a:solidFill>
                  <a:srgbClr val="008000"/>
                </a:solidFill>
              </a:rPr>
              <a:t>)</a:t>
            </a:r>
          </a:p>
          <a:p>
            <a:endParaRPr lang="ru-RU" dirty="0" smtClean="0">
              <a:solidFill>
                <a:srgbClr val="008000"/>
              </a:solidFill>
            </a:endParaRPr>
          </a:p>
          <a:p>
            <a:r>
              <a:rPr lang="ru-RU" dirty="0" smtClean="0"/>
              <a:t>Технология </a:t>
            </a:r>
            <a:r>
              <a:rPr lang="ru-RU" b="1" dirty="0" err="1"/>
              <a:t>Ethernet</a:t>
            </a:r>
            <a:r>
              <a:rPr lang="ru-RU" dirty="0"/>
              <a:t> со скоростью передачи </a:t>
            </a:r>
            <a:r>
              <a:rPr lang="en-US" dirty="0" smtClean="0"/>
              <a:t>~</a:t>
            </a:r>
            <a:r>
              <a:rPr lang="ru-RU" dirty="0" smtClean="0"/>
              <a:t>1 </a:t>
            </a:r>
            <a:r>
              <a:rPr lang="ru-RU" dirty="0" err="1" smtClean="0"/>
              <a:t>Тбит</a:t>
            </a:r>
            <a:r>
              <a:rPr lang="ru-RU" dirty="0" smtClean="0"/>
              <a:t>/с.</a:t>
            </a:r>
            <a:endParaRPr lang="en-US" dirty="0" smtClean="0"/>
          </a:p>
          <a:p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1214422"/>
            <a:ext cx="77867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Терабитный </a:t>
            </a:r>
            <a:r>
              <a:rPr lang="ru-RU" b="1" dirty="0" err="1" smtClean="0"/>
              <a:t>Ethernet</a:t>
            </a:r>
            <a:r>
              <a:rPr lang="ru-RU" dirty="0" smtClean="0"/>
              <a:t> (</a:t>
            </a:r>
            <a:r>
              <a:rPr lang="ru-RU" dirty="0" err="1" smtClean="0"/>
              <a:t>TbE</a:t>
            </a:r>
            <a:r>
              <a:rPr lang="ru-RU" dirty="0" smtClean="0"/>
              <a:t>) — условное понятие для обозначения будущих стандартов компьютерной сети </a:t>
            </a:r>
            <a:r>
              <a:rPr lang="ru-RU" dirty="0" err="1" smtClean="0">
                <a:hlinkClick r:id="rId2" tooltip="Ethernet"/>
              </a:rPr>
              <a:t>Ethernet</a:t>
            </a:r>
            <a:r>
              <a:rPr lang="ru-RU" dirty="0" smtClean="0"/>
              <a:t>, работающих на скоростях выше </a:t>
            </a:r>
            <a:r>
              <a:rPr lang="ru-RU" dirty="0" smtClean="0">
                <a:hlinkClick r:id="rId3" tooltip="100-гигабитный Ethernet"/>
              </a:rPr>
              <a:t>100 гигабит в секунду</a:t>
            </a:r>
            <a:r>
              <a:rPr lang="ru-RU" dirty="0" smtClean="0"/>
              <a:t>. В частности, 200 и 400 гигабитные стандарты разрабатываются группой </a:t>
            </a:r>
            <a:r>
              <a:rPr lang="ru-RU" i="1" dirty="0" smtClean="0"/>
              <a:t>IEEE P802.3bs</a:t>
            </a:r>
            <a:r>
              <a:rPr lang="ru-RU" dirty="0" smtClean="0"/>
              <a:t> и используют подходы, сходные со 100-гигабитным стандартом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Ч</a:t>
            </a:r>
            <a:r>
              <a:rPr lang="ru-RU" dirty="0" smtClean="0"/>
              <a:t>тобы </a:t>
            </a:r>
            <a:r>
              <a:rPr lang="ru-RU" dirty="0"/>
              <a:t>реализовать </a:t>
            </a:r>
            <a:r>
              <a:rPr lang="ru-RU" b="1" dirty="0" err="1"/>
              <a:t>Ethernet</a:t>
            </a:r>
            <a:r>
              <a:rPr lang="ru-RU" b="1" dirty="0"/>
              <a:t> </a:t>
            </a:r>
            <a:r>
              <a:rPr lang="ru-RU" dirty="0"/>
              <a:t>1 Тбит/с, необходимо преодолеть множество </a:t>
            </a:r>
            <a:r>
              <a:rPr lang="ru-RU" dirty="0" smtClean="0"/>
              <a:t>ограничений, включая </a:t>
            </a:r>
            <a:r>
              <a:rPr lang="ru-RU" dirty="0"/>
              <a:t>1550-нанометровые лазеры и модуляцию с частотой 15 ГГц.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22684" y="3772635"/>
            <a:ext cx="77418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ДЛЯ БУДУЩЕЙ СЕТИ НУЖНЫ</a:t>
            </a:r>
            <a:r>
              <a:rPr lang="en-US" b="1" dirty="0" smtClean="0">
                <a:solidFill>
                  <a:srgbClr val="0070C0"/>
                </a:solidFill>
              </a:rPr>
              <a:t>: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новые </a:t>
            </a:r>
            <a:r>
              <a:rPr lang="ru-RU" dirty="0"/>
              <a:t>схемы </a:t>
            </a:r>
            <a:r>
              <a:rPr lang="ru-RU" dirty="0" smtClean="0"/>
              <a:t>модуляции</a:t>
            </a:r>
            <a:r>
              <a:rPr lang="en-US" dirty="0"/>
              <a:t>;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новое оптоволокно</a:t>
            </a:r>
            <a:r>
              <a:rPr lang="en-US" dirty="0" smtClean="0"/>
              <a:t>;</a:t>
            </a:r>
            <a:r>
              <a:rPr lang="ru-RU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новые лазеры</a:t>
            </a:r>
            <a:r>
              <a:rPr lang="en-US" dirty="0" smtClean="0"/>
              <a:t>;</a:t>
            </a:r>
            <a:r>
              <a:rPr lang="ru-RU" dirty="0"/>
              <a:t> 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новая сетевая архитектура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Возможно</a:t>
            </a:r>
            <a:r>
              <a:rPr lang="ru-RU" dirty="0"/>
              <a:t>, оптические сети будущего должны будут использовать волокно с вакуумной сердцевиной или углеродные волокна вместо кварцевых. Операторы должны будут внедрять больше полностью оптических устройств и оптику в свободном пространстве (</a:t>
            </a:r>
            <a:r>
              <a:rPr lang="ru-RU" dirty="0" err="1"/>
              <a:t>безволоконную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5027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90872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ПЕРЕДАЮЩАЯ СРЕДА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908720"/>
            <a:ext cx="7498080" cy="480060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ЛИНИЯ СВЯЗИ </a:t>
            </a:r>
            <a:r>
              <a:rPr lang="ru-RU" sz="2400" dirty="0" smtClean="0"/>
              <a:t>- </a:t>
            </a:r>
            <a:r>
              <a:rPr lang="ru-RU" sz="2000" dirty="0"/>
              <a:t>физическая среда, по которой передаются информационные сигналы, формируемые специальными техническими средствами, относящимися к линейному оборудованию ( передатчики, приёмники, </a:t>
            </a:r>
            <a:r>
              <a:rPr lang="ru-RU" sz="2000" dirty="0" smtClean="0"/>
              <a:t>усилители, </a:t>
            </a:r>
            <a:r>
              <a:rPr lang="ru-RU" sz="2000" dirty="0"/>
              <a:t>и т.п. </a:t>
            </a:r>
            <a:r>
              <a:rPr lang="ru-RU" sz="2000" dirty="0" smtClean="0"/>
              <a:t>).</a:t>
            </a:r>
          </a:p>
          <a:p>
            <a:pPr marL="82296" indent="0">
              <a:buNone/>
            </a:pPr>
            <a:endParaRPr lang="ru-RU" sz="2000" dirty="0"/>
          </a:p>
          <a:p>
            <a:pPr marL="82296" indent="0"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ЛИНИИ СВЯЗИ УСЛОВНО РАЗБИТЫ НА ДВА КЛАССА:</a:t>
            </a:r>
          </a:p>
          <a:p>
            <a:r>
              <a:rPr lang="ru-RU" sz="2000" dirty="0" smtClean="0"/>
              <a:t>кабельные </a:t>
            </a:r>
            <a:endParaRPr lang="ru-RU" sz="2000" dirty="0"/>
          </a:p>
          <a:p>
            <a:r>
              <a:rPr lang="ru-RU" sz="2000" dirty="0"/>
              <a:t>б</a:t>
            </a:r>
            <a:r>
              <a:rPr lang="ru-RU" sz="2000" dirty="0" smtClean="0"/>
              <a:t>еспроводные (радиолинии) </a:t>
            </a:r>
          </a:p>
          <a:p>
            <a:pPr marL="82296" indent="0">
              <a:buNone/>
            </a:pPr>
            <a:r>
              <a:rPr lang="ru-RU" sz="2000" dirty="0" smtClean="0"/>
              <a:t>На </a:t>
            </a:r>
            <a:r>
              <a:rPr lang="ru-RU" sz="2000" dirty="0"/>
              <a:t>основе линий связи строятся каналы </a:t>
            </a:r>
            <a:r>
              <a:rPr lang="ru-RU" sz="2000" dirty="0" smtClean="0"/>
              <a:t>связи.</a:t>
            </a:r>
          </a:p>
          <a:p>
            <a:pPr marL="82296" indent="0">
              <a:buNone/>
            </a:pPr>
            <a:endParaRPr lang="ru-RU" sz="2000" dirty="0" smtClean="0"/>
          </a:p>
          <a:p>
            <a:pPr marL="82296" indent="0"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КАНАЛ СВЯЗИ </a:t>
            </a:r>
            <a:r>
              <a:rPr lang="ru-RU" sz="2000" dirty="0" smtClean="0"/>
              <a:t>представляет </a:t>
            </a:r>
            <a:r>
              <a:rPr lang="ru-RU" sz="2000" dirty="0"/>
              <a:t>собой совокупность одной или нескольких линий связи и каналообразующего оборудования, обеспечивающих передачу данных между взаимодействующими абонентами в виде физических сигналов, соответствующих типу линии связи</a:t>
            </a:r>
            <a:r>
              <a:rPr lang="ru-RU" sz="2000" dirty="0" smtClean="0"/>
              <a:t>.</a:t>
            </a:r>
          </a:p>
          <a:p>
            <a:pPr marL="82296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931197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72826" y="5229200"/>
            <a:ext cx="784887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Производители </a:t>
            </a:r>
            <a:r>
              <a:rPr lang="ru-RU" b="1" dirty="0">
                <a:solidFill>
                  <a:srgbClr val="0070C0"/>
                </a:solidFill>
              </a:rPr>
              <a:t>программных средств </a:t>
            </a:r>
            <a:r>
              <a:rPr lang="ru-RU" b="1" dirty="0" smtClean="0">
                <a:solidFill>
                  <a:srgbClr val="0070C0"/>
                </a:solidFill>
              </a:rPr>
              <a:t>ориентируется </a:t>
            </a:r>
            <a:r>
              <a:rPr lang="ru-RU" b="1" dirty="0">
                <a:solidFill>
                  <a:srgbClr val="0070C0"/>
                </a:solidFill>
              </a:rPr>
              <a:t>на самые распространенные сети, поэтому </a:t>
            </a:r>
            <a:r>
              <a:rPr lang="ru-RU" b="1" dirty="0" smtClean="0">
                <a:solidFill>
                  <a:srgbClr val="C00000"/>
                </a:solidFill>
              </a:rPr>
              <a:t>пользователь, </a:t>
            </a:r>
            <a:r>
              <a:rPr lang="ru-RU" b="1" dirty="0">
                <a:solidFill>
                  <a:srgbClr val="C00000"/>
                </a:solidFill>
              </a:rPr>
              <a:t>выбирающий стандартные </a:t>
            </a:r>
            <a:r>
              <a:rPr lang="ru-RU" b="1" dirty="0" smtClean="0">
                <a:solidFill>
                  <a:srgbClr val="C00000"/>
                </a:solidFill>
              </a:rPr>
              <a:t>сети, </a:t>
            </a:r>
            <a:r>
              <a:rPr lang="ru-RU" b="1" dirty="0">
                <a:solidFill>
                  <a:srgbClr val="C00000"/>
                </a:solidFill>
              </a:rPr>
              <a:t>имеет полную гарантию совместимости аппаратуры и программы.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7624" y="116632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Стандартизация сетевых разработок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04206" y="741447"/>
            <a:ext cx="7372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С появлением локальных </a:t>
            </a:r>
            <a:r>
              <a:rPr lang="ru-RU" sz="2000" dirty="0">
                <a:solidFill>
                  <a:prstClr val="black"/>
                </a:solidFill>
              </a:rPr>
              <a:t>сетей было разработано несколько сот самых разных сетевых разработок.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1533971"/>
            <a:ext cx="669674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Заметное </a:t>
            </a:r>
            <a:r>
              <a:rPr lang="ru-RU" sz="2000" dirty="0"/>
              <a:t>распространение получили немногие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2756" y="2132856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ПРИЧИНЫ</a:t>
            </a:r>
            <a:r>
              <a:rPr lang="en-US" dirty="0" smtClean="0"/>
              <a:t>: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высокий уровень стандартизации </a:t>
            </a:r>
            <a:r>
              <a:rPr lang="ru-RU" dirty="0"/>
              <a:t>принципов организации </a:t>
            </a:r>
            <a:r>
              <a:rPr lang="ru-RU" dirty="0" smtClean="0"/>
              <a:t>сети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поддержка </a:t>
            </a:r>
            <a:r>
              <a:rPr lang="ru-RU" dirty="0"/>
              <a:t>их известными компаниями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97948" y="3056186"/>
            <a:ext cx="617096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</a:rPr>
              <a:t>СТАНДАРТНЫЕ СЕТИ</a:t>
            </a:r>
            <a:r>
              <a:rPr lang="en-US" sz="1600" dirty="0">
                <a:solidFill>
                  <a:prstClr val="black"/>
                </a:solidFill>
              </a:rPr>
              <a:t>: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prstClr val="black"/>
                </a:solidFill>
              </a:rPr>
              <a:t>обладают </a:t>
            </a:r>
            <a:r>
              <a:rPr lang="ru-RU" sz="1700" dirty="0">
                <a:solidFill>
                  <a:prstClr val="black"/>
                </a:solidFill>
              </a:rPr>
              <a:t>рекордными характеристиками </a:t>
            </a:r>
            <a:endParaRPr lang="ru-RU" sz="17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обеспечивают наиболее </a:t>
            </a:r>
            <a:r>
              <a:rPr lang="ru-RU" dirty="0"/>
              <a:t>оптимальные режимы </a:t>
            </a:r>
            <a:r>
              <a:rPr lang="ru-RU" dirty="0" smtClean="0"/>
              <a:t>обмена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84236" y="4077072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ИЗВЕСТНЫЕ КОМПАНИИ МОГУТ ОБЕСПЕЧИТЬ</a:t>
            </a:r>
            <a:r>
              <a:rPr lang="en-US" dirty="0" smtClean="0"/>
              <a:t>: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большие </a:t>
            </a:r>
            <a:r>
              <a:rPr lang="ru-RU" dirty="0"/>
              <a:t>объемы выпуска их </a:t>
            </a:r>
            <a:r>
              <a:rPr lang="ru-RU" dirty="0" smtClean="0"/>
              <a:t>аппаратуры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не высокую стоимость</a:t>
            </a:r>
            <a:endParaRPr lang="ru-RU" dirty="0"/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6516216" y="4077072"/>
            <a:ext cx="360040" cy="792088"/>
          </a:xfrm>
          <a:prstGeom prst="rightBrace">
            <a:avLst/>
          </a:prstGeom>
          <a:noFill/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93356" y="4303839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ПРЕИМУЩЕСТВА</a:t>
            </a:r>
            <a:endParaRPr lang="ru-RU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6342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4437112"/>
            <a:ext cx="648072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По </a:t>
            </a:r>
            <a:r>
              <a:rPr lang="ru-RU" sz="2000" dirty="0"/>
              <a:t>прогнозу в ближайшем будущем вряд ли стоит ожидать того, что будут приняты принципиально новые стандарты.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301298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ТЕНДЕНЦИИ</a:t>
            </a:r>
            <a:r>
              <a:rPr lang="en-US" sz="2000" b="1" dirty="0">
                <a:solidFill>
                  <a:srgbClr val="0070C0"/>
                </a:solidFill>
              </a:rPr>
              <a:t>:</a:t>
            </a:r>
            <a:endParaRPr lang="ru-RU" sz="2000" b="1" dirty="0">
              <a:solidFill>
                <a:srgbClr val="0070C0"/>
              </a:solidFill>
            </a:endParaRPr>
          </a:p>
          <a:p>
            <a:pPr marL="263525" indent="-263525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</a:rPr>
              <a:t>уменьшение </a:t>
            </a:r>
            <a:r>
              <a:rPr lang="ru-RU" sz="2000" dirty="0">
                <a:solidFill>
                  <a:prstClr val="black"/>
                </a:solidFill>
              </a:rPr>
              <a:t>кол-во типов </a:t>
            </a:r>
            <a:r>
              <a:rPr lang="ru-RU" sz="2000" dirty="0" smtClean="0">
                <a:solidFill>
                  <a:prstClr val="black"/>
                </a:solidFill>
              </a:rPr>
              <a:t>сетей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</a:rPr>
              <a:t>увеличение скорости в локальных сетях до 1000 – 10000Мбит/сек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</a:rPr>
              <a:t>применения самых передовых технологий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</a:rPr>
              <a:t>проведения </a:t>
            </a:r>
            <a:r>
              <a:rPr lang="ru-RU" sz="2000" dirty="0">
                <a:solidFill>
                  <a:prstClr val="black"/>
                </a:solidFill>
              </a:rPr>
              <a:t>дорогих научных исследований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7624" y="2276872"/>
            <a:ext cx="74888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РЕЗУЛЬТАТ</a:t>
            </a:r>
            <a:r>
              <a:rPr lang="en-US" sz="2000" b="1" dirty="0" smtClean="0">
                <a:solidFill>
                  <a:srgbClr val="00B050"/>
                </a:solidFill>
              </a:rPr>
              <a:t>: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Следовать тенденциям времени могут позволить себе </a:t>
            </a:r>
            <a:r>
              <a:rPr lang="ru-RU" dirty="0"/>
              <a:t>только крупнейшие </a:t>
            </a:r>
            <a:r>
              <a:rPr lang="ru-RU" dirty="0" smtClean="0"/>
              <a:t>фирмы, которые </a:t>
            </a:r>
            <a:r>
              <a:rPr lang="ru-RU" dirty="0"/>
              <a:t>поддерживают свои стандартные сети и их более совершенные </a:t>
            </a:r>
            <a:r>
              <a:rPr lang="ru-RU" dirty="0" smtClean="0"/>
              <a:t>разновидности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большинство потребителей уже установили у себя какие-то сети и не желают сразу и полностью заменять сетевое оборудование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667289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530040" cy="70609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ТЕЛЕКОММУНИКАЦИОННАЯ  СЕТЬ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80728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ТЕЛЕКОММУНИКАЦИОННАЯ ВЫЧИСЛИТЕЛЬНАЯ СЕТЬ </a:t>
            </a:r>
            <a:r>
              <a:rPr lang="ru-RU" sz="2000" dirty="0" smtClean="0"/>
              <a:t>- </a:t>
            </a:r>
            <a:r>
              <a:rPr lang="ru-RU" sz="2000" dirty="0"/>
              <a:t>это сеть обмена и распределенной обработки информации, образуемая множеством взаимосвязанных абонентских систем и средствами связи</a:t>
            </a:r>
            <a:r>
              <a:rPr lang="ru-RU" sz="2000" dirty="0" smtClean="0"/>
              <a:t>.</a:t>
            </a:r>
          </a:p>
          <a:p>
            <a:pPr marL="82296" indent="0">
              <a:spcBef>
                <a:spcPts val="0"/>
              </a:spcBef>
              <a:buNone/>
            </a:pPr>
            <a:endParaRPr lang="ru-RU" sz="2000" dirty="0"/>
          </a:p>
          <a:p>
            <a:pPr marL="82296" indent="0">
              <a:spcBef>
                <a:spcPts val="0"/>
              </a:spcBef>
              <a:buNone/>
            </a:pPr>
            <a:r>
              <a:rPr lang="ru-RU" sz="2000" dirty="0"/>
              <a:t>Средства передачи и обработки информации ориентированы в </a:t>
            </a:r>
            <a:r>
              <a:rPr lang="ru-RU" sz="2000" b="1" dirty="0" smtClean="0">
                <a:solidFill>
                  <a:srgbClr val="00B050"/>
                </a:solidFill>
              </a:rPr>
              <a:t>ТЕЛЕКОММУНИКАЦИОННОЙ СЕТИ</a:t>
            </a:r>
            <a:r>
              <a:rPr lang="ru-RU" sz="2000" dirty="0" smtClean="0"/>
              <a:t> </a:t>
            </a:r>
            <a:r>
              <a:rPr lang="ru-RU" sz="2000" dirty="0"/>
              <a:t>на коллективное использование общественных </a:t>
            </a:r>
            <a:r>
              <a:rPr lang="ru-RU" sz="2000" dirty="0" smtClean="0"/>
              <a:t>ресурсов</a:t>
            </a:r>
            <a:r>
              <a:rPr lang="en-US" sz="2000" dirty="0" smtClean="0"/>
              <a:t>:</a:t>
            </a:r>
            <a:endParaRPr lang="ru-RU" sz="20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 smtClean="0"/>
              <a:t>аппаратных</a:t>
            </a:r>
            <a:r>
              <a:rPr lang="en-US" sz="2000" dirty="0" smtClean="0"/>
              <a:t>;</a:t>
            </a:r>
            <a:r>
              <a:rPr lang="ru-RU" sz="2000" dirty="0" smtClean="0"/>
              <a:t>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 smtClean="0"/>
              <a:t>информационных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/>
              <a:t>п</a:t>
            </a:r>
            <a:r>
              <a:rPr lang="ru-RU" sz="2000" dirty="0" smtClean="0"/>
              <a:t>рограммных.</a:t>
            </a:r>
          </a:p>
          <a:p>
            <a:pPr marL="82296" indent="0">
              <a:spcBef>
                <a:spcPts val="0"/>
              </a:spcBef>
              <a:buNone/>
            </a:pPr>
            <a:endParaRPr lang="ru-RU" sz="2000" dirty="0"/>
          </a:p>
          <a:p>
            <a:pPr marL="82296" indent="0">
              <a:buNone/>
            </a:pP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4725144"/>
            <a:ext cx="7488832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Передающая среда является общим ресурсом для всех узлов сети. Чтобы получить возможность </a:t>
            </a:r>
            <a:r>
              <a:rPr lang="ru-RU" dirty="0" smtClean="0"/>
              <a:t>коллективного доступа </a:t>
            </a:r>
            <a:r>
              <a:rPr lang="ru-RU" dirty="0"/>
              <a:t>к этому ресурсу из узла сети, необходимы специальные механизмы - </a:t>
            </a:r>
            <a:r>
              <a:rPr lang="ru-RU" b="1" dirty="0" smtClean="0">
                <a:solidFill>
                  <a:srgbClr val="C00000"/>
                </a:solidFill>
              </a:rPr>
              <a:t>МЕТОДЫ ДОСТУПА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8708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05" y="132221"/>
            <a:ext cx="7498080" cy="86409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ТЕХНОЛОГИИ ЛОКАЛЬНЫХ СЕТЕЙ. 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47054" y="1052736"/>
            <a:ext cx="779514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Метод доступа к передающей среде</a:t>
            </a:r>
            <a:r>
              <a:rPr lang="ru-RU" sz="2000" dirty="0"/>
              <a:t> – это метод, обеспечивающий выполнение совокупности правил, по которым узлы сети получают доступ к передающей среде (например, к общей шине, или радиоканалу и т.п</a:t>
            </a:r>
            <a:r>
              <a:rPr lang="ru-RU" sz="2000" dirty="0" smtClean="0"/>
              <a:t>.).</a:t>
            </a:r>
            <a:endParaRPr lang="ru-RU" sz="2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64904"/>
            <a:ext cx="5926410" cy="374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98080" cy="778098"/>
          </a:xfrm>
        </p:spPr>
        <p:txBody>
          <a:bodyPr/>
          <a:lstStyle/>
          <a:p>
            <a:r>
              <a:rPr lang="ru-RU" dirty="0" smtClean="0"/>
              <a:t>Методы доступа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997824"/>
            <a:ext cx="8640960" cy="4462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chemeClr val="bg1"/>
                </a:solidFill>
              </a:rPr>
              <a:t>СУЩЕСТВУЮТ ДВА ОСНОВНЫХ КЛАССА МЕТОДОВ ДОСТУПА:</a:t>
            </a:r>
            <a:endParaRPr lang="en-US" sz="2300" b="1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990" y="3074680"/>
            <a:ext cx="3600401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Маркерные методы</a:t>
            </a:r>
            <a:r>
              <a:rPr lang="en-US" sz="2400" dirty="0" smtClean="0"/>
              <a:t> (</a:t>
            </a:r>
            <a:r>
              <a:rPr lang="ru-RU" sz="2400" dirty="0" smtClean="0"/>
              <a:t>селективная передач</a:t>
            </a:r>
            <a:r>
              <a:rPr lang="ru-RU" sz="2400" dirty="0"/>
              <a:t>а</a:t>
            </a:r>
            <a:r>
              <a:rPr lang="en-US" sz="2400" dirty="0" smtClean="0"/>
              <a:t>)</a:t>
            </a:r>
            <a:r>
              <a:rPr lang="ru-RU" sz="2400" dirty="0" smtClean="0"/>
              <a:t>: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метод </a:t>
            </a:r>
            <a:r>
              <a:rPr lang="ru-RU" sz="2400" dirty="0"/>
              <a:t>опроса </a:t>
            </a:r>
            <a:endParaRPr lang="ru-RU" sz="24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метод </a:t>
            </a:r>
            <a:r>
              <a:rPr lang="ru-RU" sz="2400" dirty="0"/>
              <a:t>передачи </a:t>
            </a:r>
            <a:r>
              <a:rPr lang="ru-RU" sz="2400" dirty="0" smtClean="0"/>
              <a:t>права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289811"/>
            <a:ext cx="403017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ДЕТЕРМИНИРОВАННЫЕ 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29130" y="1974722"/>
            <a:ext cx="432048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НЕДЕТЕРМИНИРОВАННЫЕ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6645912" y="1444100"/>
            <a:ext cx="432048" cy="552439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2481496" y="1444099"/>
            <a:ext cx="434320" cy="845711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2887682"/>
            <a:ext cx="4795385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Случайные методы </a:t>
            </a:r>
            <a:r>
              <a:rPr lang="ru-RU" sz="2400" dirty="0" smtClean="0"/>
              <a:t>доступа (децентрализованные или </a:t>
            </a:r>
            <a:r>
              <a:rPr lang="ru-RU" sz="2400" dirty="0" err="1" smtClean="0"/>
              <a:t>квазислучайные</a:t>
            </a:r>
            <a:r>
              <a:rPr lang="ru-RU" sz="2400" dirty="0" smtClean="0"/>
              <a:t> методы) </a:t>
            </a:r>
            <a:r>
              <a:rPr lang="ru-RU" sz="2400" dirty="0"/>
              <a:t>предусматривают конкуренцию всех узлов сети за право передачи.  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6660232" y="2432735"/>
            <a:ext cx="504056" cy="4549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2501526" y="2758029"/>
            <a:ext cx="504056" cy="3109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116221" y="5085184"/>
            <a:ext cx="7704856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Топология </a:t>
            </a:r>
            <a:r>
              <a:rPr lang="ru-RU" sz="2400" b="1" dirty="0">
                <a:solidFill>
                  <a:schemeClr val="bg1"/>
                </a:solidFill>
              </a:rPr>
              <a:t>сети, метод доступа к передающей среде и метод передачи тесным образом связаны друг с другом. Определяющим компонентом является топология сети.</a:t>
            </a:r>
          </a:p>
        </p:txBody>
      </p:sp>
    </p:spTree>
    <p:extLst>
      <p:ext uri="{BB962C8B-B14F-4D97-AF65-F5344CB8AC3E}">
        <p14:creationId xmlns:p14="http://schemas.microsoft.com/office/powerpoint/2010/main" xmlns="" val="2568626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8080" cy="54868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Детерминированные методы доступа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8162" y="620688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Метод опроса (</a:t>
            </a:r>
            <a:r>
              <a:rPr lang="ru-RU" dirty="0" err="1"/>
              <a:t>квантированной</a:t>
            </a:r>
            <a:r>
              <a:rPr lang="ru-RU" dirty="0"/>
              <a:t> передачи) заключается в том, что сервер опрашивает станции и передает полномочие одной из тех станций, которые готовы к передаче. </a:t>
            </a:r>
            <a:r>
              <a:rPr lang="ru-RU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Он используется преимущественно в сетях звездообразной топологии.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086" y="2060848"/>
            <a:ext cx="886382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/>
              <a:t>Метод передачи права </a:t>
            </a:r>
            <a:r>
              <a:rPr lang="ru-RU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применяется в сетях с кольцевой топологией.</a:t>
            </a:r>
            <a:r>
              <a:rPr lang="ru-RU" sz="2000" dirty="0" smtClean="0"/>
              <a:t> Он основан на передаче по сети специального сообщения – </a:t>
            </a:r>
            <a:r>
              <a:rPr lang="ru-RU" sz="2000" b="1" i="1" dirty="0" smtClean="0"/>
              <a:t>МАРКЕРА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03130" y="5013156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Узел</a:t>
            </a:r>
            <a:r>
              <a:rPr lang="ru-RU" dirty="0"/>
              <a:t>, которому было адресовано сообщение, принимает его, устанавливает признак подтверждения приема информации и отправляет маркер в кольцо. Передающий узел, получив подтверждение, освобождает маркер и отправляет его в сеть. Существуют методы доступа, использующие несколько маркеров.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7868" y="2996952"/>
            <a:ext cx="3629090" cy="147732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МАРКЕР </a:t>
            </a:r>
            <a:r>
              <a:rPr lang="ru-RU" b="1" dirty="0">
                <a:solidFill>
                  <a:schemeClr val="bg1"/>
                </a:solidFill>
              </a:rPr>
              <a:t>– служебное сообщение определенного формата, в которое абоненты сети могут помещать свои информационные пакеты.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55996" y="3009344"/>
            <a:ext cx="4297012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Маркер циркулирует по кольцу, и любой узел, имеющий данные для передачи, помещает их в свободный маркер, устанавливает признак занятости маркера и передает его по кольцу. 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1763688" y="2768734"/>
            <a:ext cx="360040" cy="228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146958" y="3501008"/>
            <a:ext cx="53305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372200" y="4486672"/>
            <a:ext cx="432302" cy="526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6" descr="https://compress.ru/archive/cp/2002/3/37/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167" y="4653136"/>
            <a:ext cx="1887963" cy="198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366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4869160"/>
            <a:ext cx="7704856" cy="15850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700" b="1" dirty="0" smtClean="0">
                <a:solidFill>
                  <a:srgbClr val="0070C0"/>
                </a:solidFill>
              </a:rPr>
              <a:t>ПРИ ДЕТЕРМИНИРОВАННЫХ МЕТОДАХ ДОСТУПА</a:t>
            </a:r>
            <a:r>
              <a:rPr lang="en-US" sz="1700" b="1" dirty="0" smtClean="0">
                <a:solidFill>
                  <a:srgbClr val="0070C0"/>
                </a:solidFill>
              </a:rPr>
              <a:t>:</a:t>
            </a:r>
            <a:endParaRPr lang="ru-RU" sz="17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2000" dirty="0" smtClean="0"/>
              <a:t>передающая </a:t>
            </a:r>
            <a:r>
              <a:rPr lang="ru-RU" sz="2000" dirty="0"/>
              <a:t>среда распределяется между узлами с помощью специального </a:t>
            </a:r>
            <a:r>
              <a:rPr lang="ru-RU" sz="2000" dirty="0" smtClean="0"/>
              <a:t>ме</a:t>
            </a:r>
            <a:r>
              <a:rPr lang="ru-RU" sz="2000" dirty="0"/>
              <a:t>х</a:t>
            </a:r>
            <a:r>
              <a:rPr lang="ru-RU" sz="2000" dirty="0" smtClean="0"/>
              <a:t>анизма </a:t>
            </a:r>
            <a:r>
              <a:rPr lang="ru-RU" sz="2000" dirty="0"/>
              <a:t>управления, гарантирующего передачу данных узла в течение некоторого, достаточно малого интервала времени. </a:t>
            </a:r>
            <a:endParaRPr lang="ru-RU" sz="2000" dirty="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62402" y="0"/>
            <a:ext cx="7498080" cy="54868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Детерминированные методы доступа</a:t>
            </a:r>
            <a:endParaRPr lang="ru-RU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8728" y="4071942"/>
            <a:ext cx="3789114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/>
              <a:t>МЕТОД </a:t>
            </a:r>
            <a:r>
              <a:rPr lang="ru-RU" b="1" dirty="0" smtClean="0"/>
              <a:t>ОПРОСА</a:t>
            </a:r>
            <a:endParaRPr lang="en-US" b="1" dirty="0" smtClean="0"/>
          </a:p>
          <a:p>
            <a:r>
              <a:rPr lang="en-US" b="1" dirty="0" smtClean="0"/>
              <a:t>(</a:t>
            </a:r>
            <a:r>
              <a:rPr lang="ru-RU" b="1" dirty="0" smtClean="0"/>
              <a:t>КВАНТИРОВАННОЙ ПЕРЕДАЧИ</a:t>
            </a:r>
            <a:r>
              <a:rPr lang="en-US" b="1" dirty="0" smtClean="0"/>
              <a:t>)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2054" name="Picture 6" descr="https://compress.ru/archive/cp/2002/3/37/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78052"/>
            <a:ext cx="2524125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87372" y="908720"/>
            <a:ext cx="2973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МЕТОД ПЕРЕДАЧИ ПРАВА</a:t>
            </a:r>
            <a:endParaRPr lang="ru-RU" b="1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196" y="642918"/>
            <a:ext cx="388843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419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673671" y="0"/>
            <a:ext cx="8460432" cy="32129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im3-tub-ru.yandex.net/i?id=824634307-6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80728"/>
            <a:ext cx="1323975" cy="1428750"/>
          </a:xfrm>
          <a:prstGeom prst="rect">
            <a:avLst/>
          </a:prstGeom>
          <a:noFill/>
        </p:spPr>
      </p:pic>
      <p:pic>
        <p:nvPicPr>
          <p:cNvPr id="1028" name="Picture 4" descr="http://im7-tub-ru.yandex.net/i?id=723635676-09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5106" y="1177284"/>
            <a:ext cx="2857500" cy="1371601"/>
          </a:xfrm>
          <a:prstGeom prst="rect">
            <a:avLst/>
          </a:prstGeom>
          <a:noFill/>
        </p:spPr>
      </p:pic>
      <p:pic>
        <p:nvPicPr>
          <p:cNvPr id="1030" name="Picture 6" descr="http://im2-tub-ru.yandex.net/i?id=723107986-27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09182" y="202566"/>
            <a:ext cx="2635374" cy="1556323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>
            <a:off x="2627784" y="1628800"/>
            <a:ext cx="43204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3395161" y="745236"/>
            <a:ext cx="1080120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s://tse2.mm.bing.net/th?id=OIP.AmHnrj3T7-x_WizyMFJ7GgHaGq&amp;pid=15.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3887" y="3374405"/>
            <a:ext cx="3878652" cy="348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443" y="3605175"/>
            <a:ext cx="388843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3808" y="240947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Передача права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9932" y="5805264"/>
            <a:ext cx="104411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опрос</a:t>
            </a:r>
            <a:endParaRPr lang="ru-RU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554</TotalTime>
  <Words>1837</Words>
  <Application>Microsoft Office PowerPoint</Application>
  <PresentationFormat>Экран (4:3)</PresentationFormat>
  <Paragraphs>222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Солнцестояние</vt:lpstr>
      <vt:lpstr>ТЕЛЕКОММУНИКАЦИОННЫЕ СИСТЕМЫ   Технологии локальных сетей  (с) 2021, Сочинский государственный университет</vt:lpstr>
      <vt:lpstr>ТЕЛЕКОММУНИКАЦИЯ</vt:lpstr>
      <vt:lpstr>ПЕРЕДАЮЩАЯ СРЕДА</vt:lpstr>
      <vt:lpstr>ТЕЛЕКОММУНИКАЦИОННАЯ  СЕТЬ</vt:lpstr>
      <vt:lpstr>ТЕХНОЛОГИИ ЛОКАЛЬНЫХ СЕТЕЙ. </vt:lpstr>
      <vt:lpstr>Методы доступа</vt:lpstr>
      <vt:lpstr>Детерминированные методы доступа</vt:lpstr>
      <vt:lpstr>Детерминированные методы доступа</vt:lpstr>
      <vt:lpstr>Слайд 9</vt:lpstr>
      <vt:lpstr>Недетерминированные методы доступа</vt:lpstr>
      <vt:lpstr>Основы технологии Ethernet</vt:lpstr>
      <vt:lpstr>Основы технологии Ethernet</vt:lpstr>
      <vt:lpstr>Основы технологии Ethernet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Popov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ФУНКЦИОНИРОВАНИЯ СЕТЕЙ</dc:title>
  <dc:creator>Dmitry</dc:creator>
  <cp:lastModifiedBy>Drach Vladimir &amp; Olga</cp:lastModifiedBy>
  <cp:revision>75</cp:revision>
  <dcterms:created xsi:type="dcterms:W3CDTF">2014-05-18T06:43:01Z</dcterms:created>
  <dcterms:modified xsi:type="dcterms:W3CDTF">2021-12-10T09:04:02Z</dcterms:modified>
</cp:coreProperties>
</file>