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1" r:id="rId3"/>
    <p:sldId id="292" r:id="rId4"/>
    <p:sldId id="293" r:id="rId5"/>
    <p:sldId id="295" r:id="rId6"/>
    <p:sldId id="294" r:id="rId7"/>
    <p:sldId id="257" r:id="rId8"/>
    <p:sldId id="270" r:id="rId9"/>
    <p:sldId id="269" r:id="rId10"/>
    <p:sldId id="271" r:id="rId11"/>
    <p:sldId id="261" r:id="rId12"/>
    <p:sldId id="297" r:id="rId13"/>
    <p:sldId id="272" r:id="rId14"/>
    <p:sldId id="287" r:id="rId15"/>
    <p:sldId id="273" r:id="rId16"/>
    <p:sldId id="296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D1CA71-5005-4680-A611-A4BDB30FE91B}" type="datetimeFigureOut">
              <a:rPr lang="ru-RU" smtClean="0"/>
              <a:pPr/>
              <a:t>20.12.2021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35EBBB-7B25-4036-87CA-3D3FDCCF60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D1CA71-5005-4680-A611-A4BDB30FE91B}" type="datetimeFigureOut">
              <a:rPr lang="ru-RU" smtClean="0"/>
              <a:pPr/>
              <a:t>20.12.2021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35EBBB-7B25-4036-87CA-3D3FDCCF60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D1CA71-5005-4680-A611-A4BDB30FE91B}" type="datetimeFigureOut">
              <a:rPr lang="ru-RU" smtClean="0"/>
              <a:pPr/>
              <a:t>20.12.2021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35EBBB-7B25-4036-87CA-3D3FDCCF60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D1CA71-5005-4680-A611-A4BDB30FE91B}" type="datetimeFigureOut">
              <a:rPr lang="ru-RU" smtClean="0"/>
              <a:pPr/>
              <a:t>20.12.2021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35EBBB-7B25-4036-87CA-3D3FDCCF60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D1CA71-5005-4680-A611-A4BDB30FE91B}" type="datetimeFigureOut">
              <a:rPr lang="ru-RU" smtClean="0"/>
              <a:pPr/>
              <a:t>20.12.2021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35EBBB-7B25-4036-87CA-3D3FDCCF60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D1CA71-5005-4680-A611-A4BDB30FE91B}" type="datetimeFigureOut">
              <a:rPr lang="ru-RU" smtClean="0"/>
              <a:pPr/>
              <a:t>20.12.2021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35EBBB-7B25-4036-87CA-3D3FDCCF60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D1CA71-5005-4680-A611-A4BDB30FE91B}" type="datetimeFigureOut">
              <a:rPr lang="ru-RU" smtClean="0"/>
              <a:pPr/>
              <a:t>20.12.2021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35EBBB-7B25-4036-87CA-3D3FDCCF60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D1CA71-5005-4680-A611-A4BDB30FE91B}" type="datetimeFigureOut">
              <a:rPr lang="ru-RU" smtClean="0"/>
              <a:pPr/>
              <a:t>20.12.2021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35EBBB-7B25-4036-87CA-3D3FDCCF60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D1CA71-5005-4680-A611-A4BDB30FE91B}" type="datetimeFigureOut">
              <a:rPr lang="ru-RU" smtClean="0"/>
              <a:pPr/>
              <a:t>20.12.2021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35EBBB-7B25-4036-87CA-3D3FDCCF60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D1CA71-5005-4680-A611-A4BDB30FE91B}" type="datetimeFigureOut">
              <a:rPr lang="ru-RU" smtClean="0"/>
              <a:pPr/>
              <a:t>20.12.2021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35EBBB-7B25-4036-87CA-3D3FDCCF60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D1CA71-5005-4680-A611-A4BDB30FE91B}" type="datetimeFigureOut">
              <a:rPr lang="ru-RU" smtClean="0"/>
              <a:pPr/>
              <a:t>20.12.2021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35EBBB-7B25-4036-87CA-3D3FDCCF60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4D1CA71-5005-4680-A611-A4BDB30FE91B}" type="datetimeFigureOut">
              <a:rPr lang="ru-RU" smtClean="0"/>
              <a:pPr/>
              <a:t>20.12.2021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035EBBB-7B25-4036-87CA-3D3FDCCF60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drach.pro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1%D0%B5%D1%82%D0%B5%D0%B2%D0%B0%D1%8F_%D0%BC%D0%BE%D0%B4%D0%B5%D0%BB%D1%8C_OSI" TargetMode="External"/><Relationship Id="rId2" Type="http://schemas.openxmlformats.org/officeDocument/2006/relationships/hyperlink" Target="https://ru.wikipedia.org/wiki/%D0%A1%D0%B5%D1%82%D0%B5%D0%B2%D0%BE%D0%B9_%D0%BF%D1%80%D0%BE%D1%82%D0%BE%D0%BA%D0%BE%D0%BB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cyber-gateway.net/get-proxy/usa-proxy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A%D0%BE%D0%BC%D0%BF%D1%8C%D1%8E%D1%82%D0%B5%D1%80%D0%BD%D0%B0%D1%8F_%D1%81%D0%B5%D1%82%D1%8C" TargetMode="External"/><Relationship Id="rId2" Type="http://schemas.openxmlformats.org/officeDocument/2006/relationships/hyperlink" Target="https://ru.wikipedia.org/wiki/%D0%90%D0%BD%D0%B3%D0%BB%D0%B8%D0%B9%D1%81%D0%BA%D0%B8%D0%B9_%D1%8F%D0%B7%D1%8B%D0%B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u.wikipedia.org/wiki/%D0%9A%D0%BB%D0%B8%D0%B5%D0%BD%D1%82_(%D0%B8%D0%BD%D1%84%D0%BE%D1%80%D0%BC%D0%B0%D1%82%D0%B8%D0%BA%D0%B0)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1%D0%B5%D1%82%D0%B5%D0%B2%D0%BE%D0%B9_%D1%82%D1%80%D0%B0%D1%84%D0%B8%D0%BA" TargetMode="External"/><Relationship Id="rId2" Type="http://schemas.openxmlformats.org/officeDocument/2006/relationships/hyperlink" Target="https://ru.wikipedia.org/wiki/%D0%9A%D1%8D%D1%8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A%D0%BE%D0%BC%D0%BF%D1%8C%D1%8E%D1%82%D0%B5%D1%80%D0%BD%D1%8B%D0%B5_%D0%B2%D0%B8%D1%80%D1%83%D1%81%D1%8B" TargetMode="External"/><Relationship Id="rId5" Type="http://schemas.openxmlformats.org/officeDocument/2006/relationships/hyperlink" Target="https://ru.wikipedia.org/wiki/%D0%92%D0%B5%D0%B1-%D1%81%D0%B0%D0%B9%D1%82" TargetMode="External"/><Relationship Id="rId4" Type="http://schemas.openxmlformats.org/officeDocument/2006/relationships/hyperlink" Target="https://ru.wikipedia.org/wiki/%D0%9B%D0%BE%D0%BA%D0%B0%D0%BB%D1%8C%D0%BD%D0%B0%D1%8F_%D0%B2%D1%8B%D1%87%D0%B8%D1%81%D0%BB%D0%B8%D1%82%D0%B5%D0%BB%D1%8C%D0%BD%D0%B0%D1%8F_%D1%81%D0%B5%D1%82%D1%8C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E%D0%B1%D1%80%D0%B0%D1%82%D0%BD%D1%8B%D0%B9_%D0%BF%D1%80%D0%BE%D0%BA%D1%81%D0%B8" TargetMode="External"/><Relationship Id="rId2" Type="http://schemas.openxmlformats.org/officeDocument/2006/relationships/hyperlink" Target="https://ru.wikipedia.org/wiki/%D0%9C%D0%B0%D1%80%D1%88%D1%80%D1%83%D1%82%D0%B8%D0%B7%D0%B0%D1%82%D0%BE%D1%80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ru.wikipedia.org/wiki/%D0%92%D0%B5%D0%B1-%D0%BF%D1%80%D0%BE%D0%BA%D1%81%D0%B8" TargetMode="External"/><Relationship Id="rId4" Type="http://schemas.openxmlformats.org/officeDocument/2006/relationships/hyperlink" Target="https://ru.wikipedia.org/wiki/%D0%9C%D0%B5%D0%B6%D1%81%D0%B5%D1%82%D0%B5%D0%B2%D0%BE%D0%B9_%D1%8D%D0%BA%D1%80%D0%B0%D0%BD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4214818"/>
            <a:ext cx="7406640" cy="147218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ТЕЛЕКОММУНИКАЦИОННЫЕ СИСТЕМЫ 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err="1" smtClean="0"/>
              <a:t>Проксирование</a:t>
            </a:r>
            <a:r>
              <a:rPr lang="ru-RU" b="1" dirty="0" smtClean="0"/>
              <a:t>, прокси-сервер.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22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(с) 2021</a:t>
            </a:r>
            <a:r>
              <a:rPr lang="en-US" sz="22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, </a:t>
            </a:r>
            <a:r>
              <a:rPr lang="ru-RU" sz="22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к.т.н., доцент </a:t>
            </a:r>
            <a:r>
              <a:rPr lang="ru-RU" sz="22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hlinkClick r:id="rId2"/>
              </a:rPr>
              <a:t>В.Е.Драч</a:t>
            </a:r>
            <a:r>
              <a:rPr lang="ru-RU" sz="22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/>
            </a:r>
            <a:br>
              <a:rPr lang="ru-RU" sz="22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ru-RU" sz="22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(</a:t>
            </a:r>
            <a:r>
              <a:rPr lang="ru-RU" sz="22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с) 2021, Сочинский государственный университет</a:t>
            </a:r>
            <a:endParaRPr lang="ru-RU" sz="22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7818072" cy="562074"/>
          </a:xfrm>
        </p:spPr>
        <p:txBody>
          <a:bodyPr>
            <a:noAutofit/>
          </a:bodyPr>
          <a:lstStyle/>
          <a:p>
            <a:r>
              <a:rPr lang="ru-RU" sz="3200" b="1" i="1" dirty="0" smtClean="0"/>
              <a:t>Виды прокси</a:t>
            </a:r>
            <a:endParaRPr lang="ru-RU" sz="3200" b="1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16155" y="564453"/>
            <a:ext cx="770485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HTTP –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работа с протоколом 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HTTP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HTTPS  (SSL) –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работа с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безопасным протоколом 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HTTP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SOCKS — </a:t>
            </a:r>
            <a:r>
              <a:rPr lang="ru-RU" sz="2400" dirty="0" smtClean="0">
                <a:latin typeface="Arial" pitchFamily="34" charset="0"/>
                <a:cs typeface="Arial" pitchFamily="34" charset="0"/>
                <a:hlinkClick r:id="rId2" tooltip="Сетевой протокол"/>
              </a:rPr>
              <a:t>сетевой протокол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 сеансового уровня </a:t>
            </a:r>
            <a:r>
              <a:rPr lang="ru-RU" sz="2400" dirty="0" smtClean="0">
                <a:latin typeface="Arial" pitchFamily="34" charset="0"/>
                <a:cs typeface="Arial" pitchFamily="34" charset="0"/>
                <a:hlinkClick r:id="rId3" tooltip="Сетевая модель OSI"/>
              </a:rPr>
              <a:t>модели OSI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который позволяет пересылать пакеты от клиента к серверу через прокси-сервер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незаметно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для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них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и таким образом использовать сервисы за межсетевыми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экранами.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Более поздняя версия SOCKS5 предполагает аутентификацию, так что только авторизованные пользователи получают доступ к серверу.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SOCKS-серверы обычно используют порт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1080, однако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через них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можно обратиться к любому порту удалённого сервиса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Бывают и другие виды.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681077" y="3140968"/>
            <a:ext cx="1106947" cy="67768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149873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620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Прокси для </a:t>
            </a:r>
            <a:r>
              <a:rPr lang="ru-RU" dirty="0" err="1" smtClean="0"/>
              <a:t>анонимизации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142976" y="5443381"/>
            <a:ext cx="7786742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Рекомендация!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Сервис проверки виртуального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местоположения пользователя: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en-SG" b="1" dirty="0" smtClean="0">
                <a:solidFill>
                  <a:srgbClr val="0070C0"/>
                </a:solidFill>
              </a:rPr>
              <a:t>https://whoer.net/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2976" y="928670"/>
            <a:ext cx="7500990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100" dirty="0" smtClean="0"/>
              <a:t>В случае, когда необходимо скрыть собственный </a:t>
            </a:r>
            <a:r>
              <a:rPr lang="en-US" sz="2100" dirty="0" smtClean="0"/>
              <a:t>IP</a:t>
            </a:r>
            <a:r>
              <a:rPr lang="ru-RU" sz="2100" dirty="0" smtClean="0"/>
              <a:t>-адрес или изменить свою географическую локацию, используются  внешние прокси-сервера.</a:t>
            </a:r>
          </a:p>
          <a:p>
            <a:endParaRPr lang="ru-RU" sz="2100" dirty="0" smtClean="0"/>
          </a:p>
          <a:p>
            <a:r>
              <a:rPr lang="ru-RU" sz="2100" dirty="0" smtClean="0"/>
              <a:t>Способы получения:</a:t>
            </a:r>
          </a:p>
          <a:p>
            <a:endParaRPr lang="ru-RU" sz="2100" dirty="0" smtClean="0"/>
          </a:p>
          <a:p>
            <a:pPr>
              <a:buFont typeface="Wingdings" pitchFamily="2" charset="2"/>
              <a:buChar char="Ø"/>
            </a:pPr>
            <a:r>
              <a:rPr lang="ru-RU" sz="2100" dirty="0" smtClean="0"/>
              <a:t>Найти списки бесплатных прокси в интернет (работают медленно,  внезапно перестают функционировать)</a:t>
            </a:r>
          </a:p>
          <a:p>
            <a:pPr>
              <a:buFont typeface="Wingdings" pitchFamily="2" charset="2"/>
              <a:buChar char="Ø"/>
            </a:pPr>
            <a:r>
              <a:rPr lang="ru-RU" sz="2100" dirty="0" smtClean="0"/>
              <a:t>Оформить </a:t>
            </a:r>
            <a:r>
              <a:rPr lang="ru-RU" sz="2100" dirty="0" smtClean="0">
                <a:hlinkClick r:id="rId2"/>
              </a:rPr>
              <a:t>платную подписку</a:t>
            </a:r>
            <a:r>
              <a:rPr lang="ru-RU" sz="2100" dirty="0" smtClean="0"/>
              <a:t> (работают быстро, </a:t>
            </a:r>
            <a:r>
              <a:rPr lang="ru-RU" sz="2100" dirty="0" smtClean="0"/>
              <a:t> </a:t>
            </a:r>
            <a:r>
              <a:rPr lang="ru-RU" sz="2100" dirty="0" smtClean="0"/>
              <a:t>функционируют бесперебойно)</a:t>
            </a:r>
          </a:p>
          <a:p>
            <a:pPr>
              <a:buFont typeface="Wingdings" pitchFamily="2" charset="2"/>
              <a:buChar char="Ø"/>
            </a:pPr>
            <a:r>
              <a:rPr lang="ru-RU" sz="2100" dirty="0" smtClean="0"/>
              <a:t>Арендовать </a:t>
            </a:r>
            <a:r>
              <a:rPr lang="en-US" sz="2100" dirty="0" smtClean="0"/>
              <a:t>VPS </a:t>
            </a:r>
            <a:r>
              <a:rPr lang="ru-RU" sz="2100" dirty="0" smtClean="0"/>
              <a:t>и установить ПО самостоятельно, превратив его в прокси (характеристики ограничены Вашей фантазией и бюджетом)</a:t>
            </a:r>
            <a:endParaRPr lang="en-SG" sz="21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620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Прокси для офиса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500166" y="6143644"/>
            <a:ext cx="662473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НАИБОЛЕЕ ПОПУЛЯРНАЯ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21506" name="Picture 2" descr="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643050"/>
            <a:ext cx="5429250" cy="40100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7498080" cy="5620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Прокси для офиса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57290" y="1214422"/>
            <a:ext cx="6429404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 err="1" smtClean="0"/>
              <a:t>UserGate</a:t>
            </a:r>
            <a:r>
              <a:rPr lang="ru-RU" sz="2600" dirty="0" smtClean="0"/>
              <a:t> популярная программа в 2000-х, приложение </a:t>
            </a:r>
            <a:r>
              <a:rPr lang="ru-RU" sz="2600" dirty="0" err="1" smtClean="0"/>
              <a:t>windows</a:t>
            </a:r>
            <a:r>
              <a:rPr lang="ru-RU" sz="2600" dirty="0" smtClean="0"/>
              <a:t>.</a:t>
            </a:r>
          </a:p>
          <a:p>
            <a:r>
              <a:rPr lang="ru-RU" sz="2600" dirty="0" err="1" smtClean="0"/>
              <a:t>Нерекомендуется</a:t>
            </a:r>
            <a:r>
              <a:rPr lang="ru-RU" sz="2600" dirty="0" smtClean="0"/>
              <a:t>:</a:t>
            </a:r>
          </a:p>
          <a:p>
            <a:r>
              <a:rPr lang="ru-RU" sz="2600" dirty="0" smtClean="0"/>
              <a:t>- Безопасность</a:t>
            </a:r>
            <a:br>
              <a:rPr lang="ru-RU" sz="2600" dirty="0" smtClean="0"/>
            </a:br>
            <a:r>
              <a:rPr lang="ru-RU" sz="2600" dirty="0" smtClean="0"/>
              <a:t>- Надежность ОС</a:t>
            </a:r>
            <a:endParaRPr lang="en-SG" sz="2600" dirty="0"/>
          </a:p>
        </p:txBody>
      </p:sp>
      <p:pic>
        <p:nvPicPr>
          <p:cNvPr id="20482" name="Picture 2" descr="https://avatars.mds.yandex.net/get-zen_doc/230574/pub_5b6d668001d26900aaf7b96a_5b6d669c955bc500a8b987dd/scale_12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2857496"/>
            <a:ext cx="3500438" cy="35004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4651426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7498080" cy="5620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Прокси для офиса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142976" y="857232"/>
            <a:ext cx="35149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Интернет Контроль Сервер (ИКС)</a:t>
            </a:r>
            <a:endParaRPr lang="en-SG" dirty="0"/>
          </a:p>
        </p:txBody>
      </p:sp>
      <p:pic>
        <p:nvPicPr>
          <p:cNvPr id="19458" name="Picture 2" descr="https://allsoft.ru/upload/programs_pictograms/20f/20f6a50dfdf7c60be688b1634a48844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2143116"/>
            <a:ext cx="4800600" cy="252412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500166" y="5786454"/>
            <a:ext cx="62378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Молодой продукт, применение  пока нельзя рекомендовать.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xmlns="" val="34259944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"/>
          <p:cNvSpPr txBox="1">
            <a:spLocks/>
          </p:cNvSpPr>
          <p:nvPr/>
        </p:nvSpPr>
        <p:spPr>
          <a:xfrm>
            <a:off x="1115616" y="116632"/>
            <a:ext cx="7498080" cy="562074"/>
          </a:xfrm>
          <a:prstGeom prst="rect">
            <a:avLst/>
          </a:prstGeom>
        </p:spPr>
        <p:txBody>
          <a:bodyPr>
            <a:normAutofit fontScale="8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dirty="0" smtClean="0"/>
              <a:t>Прокси для офиса (платный вариант)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214414" y="2143116"/>
            <a:ext cx="771530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Ideco</a:t>
            </a:r>
            <a:r>
              <a:rPr lang="ru-RU" dirty="0" smtClean="0"/>
              <a:t> —отличное решение, но в функционал включен не только интернет </a:t>
            </a:r>
            <a:r>
              <a:rPr lang="ru-RU" dirty="0" err="1" smtClean="0"/>
              <a:t>биллинг</a:t>
            </a:r>
            <a:r>
              <a:rPr lang="ru-RU" dirty="0" smtClean="0"/>
              <a:t>, это </a:t>
            </a:r>
            <a:r>
              <a:rPr lang="ru-RU" dirty="0" smtClean="0"/>
              <a:t> вообще полноценный </a:t>
            </a:r>
            <a:r>
              <a:rPr lang="ru-RU" dirty="0" smtClean="0"/>
              <a:t>шлюз со всеми дополнениями.</a:t>
            </a:r>
          </a:p>
          <a:p>
            <a:endParaRPr lang="ru-RU" dirty="0" smtClean="0"/>
          </a:p>
          <a:p>
            <a:r>
              <a:rPr lang="ru-RU" dirty="0" smtClean="0"/>
              <a:t>Минусы</a:t>
            </a:r>
            <a:r>
              <a:rPr lang="ru-RU" dirty="0" smtClean="0"/>
              <a:t>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1.</a:t>
            </a:r>
            <a:r>
              <a:rPr lang="ru-RU" dirty="0" smtClean="0"/>
              <a:t> Невозможно дать доступ к определенным ресурсам всей сети или всем пользователям домена — по умолчанию не считая таких пользователей за пользователя которого нужно лицензировать.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2. </a:t>
            </a:r>
            <a:r>
              <a:rPr lang="ru-RU" dirty="0" smtClean="0"/>
              <a:t>Из </a:t>
            </a:r>
            <a:r>
              <a:rPr lang="ru-RU" dirty="0" smtClean="0"/>
              <a:t>пункта 1 вытекает немалая цена, если много клиентов.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23</a:t>
            </a:r>
            <a:r>
              <a:rPr lang="ru-RU" dirty="0" smtClean="0"/>
              <a:t> IP адрес компьютера жестко привязывается к имени пользователя который первый прошел аутентификацию на прокси,</a:t>
            </a:r>
            <a:endParaRPr lang="en-US" dirty="0" smtClean="0"/>
          </a:p>
          <a:p>
            <a:r>
              <a:rPr lang="ru-RU" dirty="0" smtClean="0"/>
              <a:t>ч</a:t>
            </a:r>
            <a:r>
              <a:rPr lang="ru-RU" dirty="0" smtClean="0"/>
              <a:t>то </a:t>
            </a:r>
            <a:r>
              <a:rPr lang="ru-RU" dirty="0" smtClean="0"/>
              <a:t>не </a:t>
            </a:r>
            <a:r>
              <a:rPr lang="ru-RU" dirty="0" smtClean="0"/>
              <a:t>позволяет управлять </a:t>
            </a:r>
            <a:r>
              <a:rPr lang="ru-RU" dirty="0" smtClean="0"/>
              <a:t>всем через AD.</a:t>
            </a:r>
            <a:endParaRPr lang="en-SG" dirty="0"/>
          </a:p>
        </p:txBody>
      </p:sp>
      <p:pic>
        <p:nvPicPr>
          <p:cNvPr id="3074" name="Picture 2" descr="https://www.softmagazin.ru/upload/iblock/d85/d851ac51737f5e31c514615ce75210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642918"/>
            <a:ext cx="3619500" cy="14573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6597783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"/>
          <p:cNvSpPr txBox="1">
            <a:spLocks/>
          </p:cNvSpPr>
          <p:nvPr/>
        </p:nvSpPr>
        <p:spPr>
          <a:xfrm>
            <a:off x="1115616" y="116632"/>
            <a:ext cx="7498080" cy="562074"/>
          </a:xfrm>
          <a:prstGeom prst="rect">
            <a:avLst/>
          </a:prstGeom>
        </p:spPr>
        <p:txBody>
          <a:bodyPr>
            <a:normAutofit fontScale="8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dirty="0" smtClean="0"/>
              <a:t>Прокси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214414" y="785794"/>
            <a:ext cx="77153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Обратный прокси</a:t>
            </a:r>
            <a:endParaRPr lang="en-SG" dirty="0"/>
          </a:p>
        </p:txBody>
      </p:sp>
      <p:pic>
        <p:nvPicPr>
          <p:cNvPr id="47106" name="Picture 2" descr="https://www.tadviser.ru/images/3/37/Nginx_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1214422"/>
            <a:ext cx="3643338" cy="372982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214414" y="5643578"/>
            <a:ext cx="77153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Великолепное бесплатное ПО, разработанное в России.</a:t>
            </a:r>
            <a:br>
              <a:rPr lang="ru-RU" dirty="0" smtClean="0"/>
            </a:br>
            <a:r>
              <a:rPr lang="ru-RU" dirty="0" smtClean="0"/>
              <a:t>Самый распространённый </a:t>
            </a:r>
            <a:r>
              <a:rPr lang="ru-RU" dirty="0" err="1" smtClean="0"/>
              <a:t>веб-сервер</a:t>
            </a:r>
            <a:r>
              <a:rPr lang="ru-RU" dirty="0" smtClean="0"/>
              <a:t> (или </a:t>
            </a:r>
            <a:r>
              <a:rPr lang="en-US" dirty="0" smtClean="0"/>
              <a:t>frontend) </a:t>
            </a:r>
            <a:r>
              <a:rPr lang="ru-RU" dirty="0" smtClean="0"/>
              <a:t>в мире на данный момент.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xmlns="" val="2659778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0106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Consolas" pitchFamily="49" charset="0"/>
                <a:cs typeface="Consolas" pitchFamily="49" charset="0"/>
              </a:rPr>
              <a:t>Proxy</a:t>
            </a:r>
            <a:endParaRPr lang="ru-RU" sz="36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31640" y="1196751"/>
            <a:ext cx="756084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Прокси-сервер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 (от 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 tooltip="Английский язык"/>
              </a:rPr>
              <a:t>англ.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  <a:r>
              <a:rPr lang="ru-RU" sz="22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proxy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 — представитель, уполномоченный; часто просто </a:t>
            </a:r>
            <a:r>
              <a:rPr lang="ru-RU" sz="2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прокси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 </a:t>
            </a:r>
            <a:r>
              <a:rPr lang="ru-RU" sz="2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сервер-посредник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 — промежуточный сервер (комплекс программ) в 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3" tooltip="Компьютерная сеть"/>
              </a:rPr>
              <a:t>компьютерных сетях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выполняющий роль посредника между пользователем и целевым сервером (при этом о посредничестве могут как знать, так и не знать обе стороны), позволяющий 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4" tooltip="Клиент (информатика)"/>
              </a:rPr>
              <a:t>клиентам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 как выполнять косвенные запросы (принимая и передавая их через прокси-сервер) к другим сетевым службам, так и получать ответы. </a:t>
            </a:r>
            <a:endParaRPr lang="ru-RU" sz="2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48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s://advgroup.ru/wp-content/uploads/2019/12/1552631043_proxy-server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931197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530040" cy="70609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Виды прокси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980728"/>
            <a:ext cx="7498080" cy="4800600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ru-RU" sz="2000" b="1" u="sng" dirty="0" smtClean="0"/>
              <a:t>Классический или прямой прокси</a:t>
            </a:r>
          </a:p>
          <a:p>
            <a:pPr marL="82296" indent="0">
              <a:buNone/>
            </a:pPr>
            <a:r>
              <a:rPr lang="ru-RU" sz="2000" dirty="0" smtClean="0"/>
              <a:t>Много клиентов в локальной сети обращаются к одному прокси-серверу</a:t>
            </a:r>
          </a:p>
          <a:p>
            <a:pPr marL="82296" indent="0" algn="ctr">
              <a:buNone/>
            </a:pPr>
            <a:r>
              <a:rPr lang="ru-RU" sz="2000" b="1" u="sng" dirty="0" smtClean="0"/>
              <a:t>Обратный прокси</a:t>
            </a:r>
          </a:p>
          <a:p>
            <a:pPr marL="82296" indent="0">
              <a:buNone/>
            </a:pPr>
            <a:r>
              <a:rPr lang="ru-RU" sz="2000" dirty="0" smtClean="0"/>
              <a:t>Много серверов или клиентов из глобальной сети обращаются к одному прокси-серверу, который </a:t>
            </a:r>
            <a:r>
              <a:rPr lang="ru-RU" sz="2000" dirty="0" err="1" smtClean="0"/>
              <a:t>перенаправляет</a:t>
            </a:r>
            <a:r>
              <a:rPr lang="ru-RU" sz="2000" dirty="0" smtClean="0"/>
              <a:t> запросы на внутренние ресурсы</a:t>
            </a:r>
            <a:endParaRPr lang="ru-RU" sz="2000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2071670" y="5000636"/>
            <a:ext cx="250033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4643438" y="4714884"/>
            <a:ext cx="64294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9" name="Прямая со стрелкой 8"/>
          <p:cNvCxnSpPr/>
          <p:nvPr/>
        </p:nvCxnSpPr>
        <p:spPr>
          <a:xfrm flipV="1">
            <a:off x="5500694" y="4000504"/>
            <a:ext cx="1285884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5500694" y="4929198"/>
            <a:ext cx="1357322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5572132" y="5214950"/>
            <a:ext cx="1285884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728708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530040" cy="70609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Классический прокси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980728"/>
            <a:ext cx="7498080" cy="48006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2000" dirty="0" smtClean="0"/>
              <a:t> Сначала клиент подключается к прокси-серверу и запрашивает какой-либо ресурс (</a:t>
            </a:r>
            <a:r>
              <a:rPr lang="ru-RU" sz="2000" dirty="0" smtClean="0"/>
              <a:t>например</a:t>
            </a:r>
            <a:r>
              <a:rPr lang="ru-RU" sz="2000" dirty="0" smtClean="0"/>
              <a:t>, </a:t>
            </a:r>
            <a:r>
              <a:rPr lang="ru-RU" sz="2000" dirty="0" smtClean="0"/>
              <a:t>электронное </a:t>
            </a:r>
            <a:r>
              <a:rPr lang="ru-RU" sz="2000" dirty="0" smtClean="0"/>
              <a:t>письмо или </a:t>
            </a:r>
            <a:r>
              <a:rPr lang="ru-RU" sz="2000" dirty="0" err="1" smtClean="0"/>
              <a:t>веб-страничку</a:t>
            </a:r>
            <a:r>
              <a:rPr lang="ru-RU" sz="2000" dirty="0" smtClean="0"/>
              <a:t>), расположенный на другом сервере. Затем прокси-сервер либо подключается к указанному серверу и </a:t>
            </a:r>
            <a:r>
              <a:rPr lang="ru-RU" sz="2000" b="1" dirty="0" smtClean="0"/>
              <a:t>получает ресурс </a:t>
            </a:r>
            <a:r>
              <a:rPr lang="ru-RU" sz="2000" dirty="0" smtClean="0"/>
              <a:t>у него, либо возвращает ресурс из собственного </a:t>
            </a:r>
            <a:r>
              <a:rPr lang="ru-RU" sz="2000" b="1" dirty="0" err="1" smtClean="0"/>
              <a:t>кэша</a:t>
            </a:r>
            <a:r>
              <a:rPr lang="ru-RU" sz="2000" dirty="0" smtClean="0"/>
              <a:t>.</a:t>
            </a:r>
          </a:p>
          <a:p>
            <a:pPr marL="82296" indent="0">
              <a:buNone/>
            </a:pPr>
            <a:r>
              <a:rPr lang="ru-RU" sz="2000" dirty="0" smtClean="0"/>
              <a:t>В некоторых случаях </a:t>
            </a:r>
            <a:r>
              <a:rPr lang="ru-RU" sz="2000" b="1" dirty="0" smtClean="0"/>
              <a:t>запрос</a:t>
            </a:r>
            <a:r>
              <a:rPr lang="ru-RU" sz="2000" dirty="0" smtClean="0"/>
              <a:t> клиента или </a:t>
            </a:r>
            <a:r>
              <a:rPr lang="ru-RU" sz="2000" b="1" dirty="0" smtClean="0"/>
              <a:t>ответ</a:t>
            </a:r>
            <a:r>
              <a:rPr lang="ru-RU" sz="2000" dirty="0" smtClean="0"/>
              <a:t> сервера может быть </a:t>
            </a:r>
            <a:r>
              <a:rPr lang="ru-RU" sz="2000" b="1" dirty="0" smtClean="0"/>
              <a:t>изменён</a:t>
            </a:r>
            <a:r>
              <a:rPr lang="ru-RU" sz="2000" dirty="0" smtClean="0"/>
              <a:t> (или проигнорирован) прокси-сервером в определённых целях.</a:t>
            </a:r>
          </a:p>
          <a:p>
            <a:pPr marL="82296" indent="0">
              <a:buNone/>
            </a:pPr>
            <a:r>
              <a:rPr lang="ru-RU" sz="2000" dirty="0" smtClean="0"/>
              <a:t>Прокси-сервер позволяет защищать компьютер клиента от некоторых сетевых атак и помогает сохранять анонимность клиента, но также может использоваться мошенниками для скрытия адреса сайта, уличённого в мошенничестве, изменения содержимого целевого сайта (подмена), а также перехвата запросов самого пользователя.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2728708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530040" cy="70609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Классический прокси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980728"/>
            <a:ext cx="7498080" cy="4800600"/>
          </a:xfrm>
        </p:spPr>
        <p:txBody>
          <a:bodyPr>
            <a:normAutofit fontScale="85000" lnSpcReduction="10000"/>
          </a:bodyPr>
          <a:lstStyle/>
          <a:p>
            <a:r>
              <a:rPr lang="ru-RU" sz="2000" dirty="0" smtClean="0"/>
              <a:t>Чаще всего прокси-серверы применяются для следующих целей:</a:t>
            </a:r>
          </a:p>
          <a:p>
            <a:r>
              <a:rPr lang="ru-RU" sz="2000" dirty="0" smtClean="0"/>
              <a:t>обеспечение доступа компьютеров локальной сети к сети Интернет;</a:t>
            </a:r>
          </a:p>
          <a:p>
            <a:r>
              <a:rPr lang="ru-RU" sz="2000" dirty="0" smtClean="0">
                <a:hlinkClick r:id="rId2" tooltip="Кэш"/>
              </a:rPr>
              <a:t>кэширование</a:t>
            </a:r>
            <a:r>
              <a:rPr lang="ru-RU" sz="2000" dirty="0" smtClean="0"/>
              <a:t> данных: если часто происходят обращения к одним и тем же внешним ресурсам для снижения нагрузки на канал во внешнюю сеть и ускорения получения клиентом запрошенной информации;</a:t>
            </a:r>
          </a:p>
          <a:p>
            <a:r>
              <a:rPr lang="ru-RU" sz="2000" dirty="0" smtClean="0"/>
              <a:t>сжатие данных: прокси-сервер загружает информацию из Интернета и передаёт информацию конечному пользователю в сжатом виде для экономии внешнего </a:t>
            </a:r>
            <a:r>
              <a:rPr lang="ru-RU" sz="2000" dirty="0" smtClean="0">
                <a:hlinkClick r:id="rId3" tooltip="Сетевой трафик"/>
              </a:rPr>
              <a:t>сетевого трафика</a:t>
            </a:r>
            <a:r>
              <a:rPr lang="ru-RU" sz="2000" dirty="0" smtClean="0"/>
              <a:t> клиента или внутреннего — организации, в которой установлен прокси-сервер;</a:t>
            </a:r>
          </a:p>
          <a:p>
            <a:r>
              <a:rPr lang="ru-RU" sz="2000" dirty="0" smtClean="0"/>
              <a:t>защита </a:t>
            </a:r>
            <a:r>
              <a:rPr lang="ru-RU" sz="2000" dirty="0" smtClean="0">
                <a:hlinkClick r:id="rId4" tooltip="Локальная вычислительная сеть"/>
              </a:rPr>
              <a:t>локальной сети</a:t>
            </a:r>
            <a:r>
              <a:rPr lang="ru-RU" sz="2000" dirty="0" smtClean="0"/>
              <a:t> от внешнего доступа: например, можно настроить прокси-сервер так, что локальные компьютеры будут обращаться к внешним ресурсам только через него, а внешние компьютеры не смогут обращаться к локальным вообще (они «видят» только прокси-сервер);</a:t>
            </a:r>
          </a:p>
          <a:p>
            <a:r>
              <a:rPr lang="ru-RU" sz="2000" dirty="0" smtClean="0"/>
              <a:t>ограничение доступа из локальной сети к внешней: например, можно запрещать доступ к определённым </a:t>
            </a:r>
            <a:r>
              <a:rPr lang="ru-RU" sz="2000" dirty="0" err="1" smtClean="0">
                <a:hlinkClick r:id="rId5" tooltip="Веб-сайт"/>
              </a:rPr>
              <a:t>веб-сайтам</a:t>
            </a:r>
            <a:r>
              <a:rPr lang="ru-RU" sz="2000" dirty="0" smtClean="0"/>
              <a:t>, ограничивать использование интернета каким-то локальным пользователям, устанавливать квоты на трафик или полосу пропускания, фильтровать рекламу и </a:t>
            </a:r>
            <a:r>
              <a:rPr lang="ru-RU" sz="2000" dirty="0" smtClean="0">
                <a:hlinkClick r:id="rId6" tooltip="Компьютерные вирусы"/>
              </a:rPr>
              <a:t>вирусы</a:t>
            </a:r>
            <a:r>
              <a:rPr lang="ru-RU" sz="2000" dirty="0" smtClean="0"/>
              <a:t>;</a:t>
            </a:r>
          </a:p>
          <a:p>
            <a:pPr marL="82296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27287086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9805" y="132221"/>
            <a:ext cx="7498080" cy="864096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Использование в офисе. Типовые задачи.</a:t>
            </a:r>
            <a:endParaRPr lang="ru-RU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247054" y="1052736"/>
            <a:ext cx="7795140" cy="48320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dirty="0" smtClean="0"/>
              <a:t>Ограничение доступа к ресурсам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Удаление рекламы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Замена определённого </a:t>
            </a:r>
            <a:r>
              <a:rPr lang="ru-RU" sz="2800" dirty="0" err="1" smtClean="0"/>
              <a:t>контента</a:t>
            </a:r>
            <a:endParaRPr lang="ru-RU" sz="2800" dirty="0" smtClean="0"/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интеграция в </a:t>
            </a:r>
            <a:r>
              <a:rPr lang="ru-RU" sz="2800" dirty="0" err="1" smtClean="0"/>
              <a:t>Windows</a:t>
            </a:r>
            <a:r>
              <a:rPr lang="ru-RU" sz="2800" dirty="0" smtClean="0"/>
              <a:t> AD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полное управление пользователями из AD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err="1" smtClean="0"/>
              <a:t>шейпер</a:t>
            </a:r>
            <a:r>
              <a:rPr lang="ru-RU" sz="2800" dirty="0" smtClean="0"/>
              <a:t> скорости (включая сложные правила по скачиванию файлов разного объема)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фильтрация по типу </a:t>
            </a:r>
            <a:r>
              <a:rPr lang="ru-RU" sz="2800" dirty="0" err="1" smtClean="0"/>
              <a:t>контента</a:t>
            </a:r>
            <a:endParaRPr lang="ru-RU" sz="2800" dirty="0" smtClean="0"/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фильтрация по спискам сайтов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возможность дать доступ всей сети к локальным ресурсам компании.</a:t>
            </a:r>
            <a:endParaRPr lang="ru-RU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259632" y="116632"/>
            <a:ext cx="7498080" cy="548680"/>
          </a:xfrm>
        </p:spPr>
        <p:txBody>
          <a:bodyPr>
            <a:noAutofit/>
          </a:bodyPr>
          <a:lstStyle/>
          <a:p>
            <a:r>
              <a:rPr lang="ru-RU" sz="3200" dirty="0" smtClean="0"/>
              <a:t>Виды прокси-серверов</a:t>
            </a:r>
            <a:endParaRPr lang="ru-RU" sz="32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48162" y="620688"/>
            <a:ext cx="777686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/>
              <a:t>Прозрачный прокси</a:t>
            </a:r>
            <a:r>
              <a:rPr lang="ru-RU" dirty="0" smtClean="0"/>
              <a:t> — схема связи, при которой трафик или его часть перенаправляется на прокси-сервер неявно (средствами </a:t>
            </a:r>
            <a:r>
              <a:rPr lang="ru-RU" dirty="0" err="1" smtClean="0">
                <a:hlinkClick r:id="rId2" tooltip="Маршрутизатор"/>
              </a:rPr>
              <a:t>маршрутизатора</a:t>
            </a:r>
            <a:r>
              <a:rPr lang="ru-RU" dirty="0" smtClean="0"/>
              <a:t>). При этом клиент может использовать все преимущества прокси-сервера без дополнительных настроек браузера (или другого приложения для работы с интернетом). Пример создания маршрута для такой схемы:</a:t>
            </a:r>
          </a:p>
          <a:p>
            <a:r>
              <a:rPr lang="ru-RU" dirty="0" err="1" smtClean="0"/>
              <a:t>route</a:t>
            </a:r>
            <a:r>
              <a:rPr lang="ru-RU" dirty="0" smtClean="0"/>
              <a:t> -</a:t>
            </a:r>
            <a:r>
              <a:rPr lang="ru-RU" dirty="0" err="1" smtClean="0"/>
              <a:t>p</a:t>
            </a:r>
            <a:r>
              <a:rPr lang="ru-RU" dirty="0" smtClean="0"/>
              <a:t> </a:t>
            </a:r>
            <a:r>
              <a:rPr lang="ru-RU" dirty="0" err="1" smtClean="0"/>
              <a:t>add</a:t>
            </a:r>
            <a:r>
              <a:rPr lang="ru-RU" dirty="0" smtClean="0"/>
              <a:t> 10.32.5.5 </a:t>
            </a:r>
            <a:r>
              <a:rPr lang="ru-RU" dirty="0" err="1" smtClean="0"/>
              <a:t>mask</a:t>
            </a:r>
            <a:r>
              <a:rPr lang="ru-RU" dirty="0" smtClean="0"/>
              <a:t> 255.255.255.255 10.32.1.14.</a:t>
            </a:r>
          </a:p>
          <a:p>
            <a:endParaRPr lang="ru-RU" b="1" i="1" dirty="0" smtClean="0">
              <a:hlinkClick r:id="rId3" tooltip="Обратный прокси"/>
            </a:endParaRPr>
          </a:p>
          <a:p>
            <a:r>
              <a:rPr lang="ru-RU" b="1" i="1" dirty="0" smtClean="0">
                <a:hlinkClick r:id="rId3" tooltip="Обратный прокси"/>
              </a:rPr>
              <a:t>Обратный прокси</a:t>
            </a:r>
            <a:r>
              <a:rPr lang="ru-RU" dirty="0" smtClean="0"/>
              <a:t> — прокси-сервер, который, в отличие от прямого, ретранслирует запросы клиентов из внешней сети на один или несколько серверов, логически расположенных во внутренней сети. Часто используется для балансировки сетевой нагрузки между несколькими серверами и повышения их безопасности, играя при этом роль </a:t>
            </a:r>
            <a:r>
              <a:rPr lang="ru-RU" dirty="0" smtClean="0">
                <a:hlinkClick r:id="rId4" tooltip="Межсетевой экран"/>
              </a:rPr>
              <a:t>межсетевого экрана</a:t>
            </a:r>
            <a:r>
              <a:rPr lang="ru-RU" dirty="0" smtClean="0"/>
              <a:t> на прикладном уровне.</a:t>
            </a:r>
          </a:p>
          <a:p>
            <a:endParaRPr lang="ru-RU" dirty="0" smtClean="0"/>
          </a:p>
          <a:p>
            <a:r>
              <a:rPr lang="ru-RU" dirty="0" err="1" smtClean="0">
                <a:hlinkClick r:id="rId5" tooltip="Веб-прокси"/>
              </a:rPr>
              <a:t>Веб-прокси</a:t>
            </a:r>
            <a:r>
              <a:rPr lang="ru-RU" dirty="0" smtClean="0"/>
              <a:t> — широкий класс прокси-серверов, выполненных в форме </a:t>
            </a:r>
            <a:r>
              <a:rPr lang="ru-RU" dirty="0" err="1" smtClean="0"/>
              <a:t>веб-приложения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b="1" i="1" dirty="0" smtClean="0"/>
              <a:t>Элитный прокси </a:t>
            </a:r>
            <a:r>
              <a:rPr lang="ru-RU" dirty="0" smtClean="0"/>
              <a:t>–  предоставляющий полную анонимность клиенту, не раскрывая его </a:t>
            </a:r>
            <a:r>
              <a:rPr lang="en-US" dirty="0" smtClean="0"/>
              <a:t>IP</a:t>
            </a:r>
            <a:r>
              <a:rPr lang="ru-RU" dirty="0" smtClean="0"/>
              <a:t>-адреса и иных подробностей.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236623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0100" y="0"/>
            <a:ext cx="8143900" cy="618630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Прокси-серверы являются самым популярным способом выхода в Интернет из локальных сетей предприятий и организаций. Этому способствуют следующие обстоятельства: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основной используемый в</a:t>
            </a:r>
            <a:r>
              <a:rPr lang="en-US" dirty="0" smtClean="0"/>
              <a:t> Internet </a:t>
            </a:r>
            <a:r>
              <a:rPr lang="ru-RU" dirty="0" smtClean="0"/>
              <a:t>протокол — </a:t>
            </a:r>
            <a:r>
              <a:rPr lang="en-US" b="1" dirty="0" smtClean="0"/>
              <a:t>HTTP</a:t>
            </a:r>
            <a:r>
              <a:rPr lang="ru-RU" dirty="0" smtClean="0"/>
              <a:t>, в стандарте которого описана поддержка работы через прокси;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поддержка прокси большинством браузеров и операционных систем;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контроль доступа и учёт трафика по пользователям;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фильтрация трафика (интеграция прокси с антивирусами);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прокси-сервер — может работать с минимальными правами на любой ОС с поддержкой сети (стека TCP/IP);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многие приложения, использующие собственные специализированные протоколы, могут использовать HTTP как альтернативный транспорт или </a:t>
            </a:r>
            <a:r>
              <a:rPr lang="en-US" b="1" dirty="0" smtClean="0"/>
              <a:t>SOCKS</a:t>
            </a:r>
            <a:r>
              <a:rPr lang="ru-RU" dirty="0" smtClean="0"/>
              <a:t>-прокси как универсальный прокси, подходящий для практически любого протокола;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отсутствие доступа в Интернет по другим (нестандартным) протоколам может повысить безопасность в корпоративной сети.</a:t>
            </a:r>
          </a:p>
          <a:p>
            <a:r>
              <a:rPr lang="ru-RU" dirty="0" smtClean="0"/>
              <a:t>В настоящее время, несмотря на возрастание роли других сетевых протоколов, переход к тарификации услуг сети Интернет по скорости доступа, а также появлением дешёвых аппаратных </a:t>
            </a:r>
            <a:r>
              <a:rPr lang="ru-RU" dirty="0" err="1" smtClean="0"/>
              <a:t>маршрутизаторов</a:t>
            </a:r>
            <a:r>
              <a:rPr lang="ru-RU" dirty="0" smtClean="0"/>
              <a:t> с функцией </a:t>
            </a:r>
            <a:r>
              <a:rPr lang="en-US" dirty="0" smtClean="0"/>
              <a:t>NAT</a:t>
            </a:r>
            <a:r>
              <a:rPr lang="ru-RU" dirty="0" smtClean="0"/>
              <a:t>, прокси-серверы продолжают широко использоваться на предприятиях, так как NAT не может обеспечить достаточный уровень контроля над использованием Интернета (аутентификацию пользователей, фильтрацию </a:t>
            </a:r>
            <a:r>
              <a:rPr lang="ru-RU" dirty="0" err="1" smtClean="0"/>
              <a:t>контента</a:t>
            </a:r>
            <a:r>
              <a:rPr lang="ru-RU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14194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621</TotalTime>
  <Words>326</Words>
  <Application>Microsoft Office PowerPoint</Application>
  <PresentationFormat>Экран (4:3)</PresentationFormat>
  <Paragraphs>84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Солнцестояние</vt:lpstr>
      <vt:lpstr>ТЕЛЕКОММУНИКАЦИОННЫЕ СИСТЕМЫ   Проксирование, прокси-сервер.  (с) 2021, к.т.н., доцент В.Е.Драч (с) 2021, Сочинский государственный университет</vt:lpstr>
      <vt:lpstr>Proxy</vt:lpstr>
      <vt:lpstr>Слайд 3</vt:lpstr>
      <vt:lpstr>Виды прокси</vt:lpstr>
      <vt:lpstr>Классический прокси</vt:lpstr>
      <vt:lpstr>Классический прокси</vt:lpstr>
      <vt:lpstr>Использование в офисе. Типовые задачи.</vt:lpstr>
      <vt:lpstr>Виды прокси-серверов</vt:lpstr>
      <vt:lpstr>Слайд 9</vt:lpstr>
      <vt:lpstr>Виды прокси</vt:lpstr>
      <vt:lpstr>Прокси для анонимизации</vt:lpstr>
      <vt:lpstr>Прокси для офиса</vt:lpstr>
      <vt:lpstr>Прокси для офиса</vt:lpstr>
      <vt:lpstr>Прокси для офиса</vt:lpstr>
      <vt:lpstr>Слайд 15</vt:lpstr>
      <vt:lpstr>Слайд 16</vt:lpstr>
    </vt:vector>
  </TitlesOfParts>
  <Company>Popov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ТЕХНОЛОГИИ ФУНКЦИОНИРОВАНИЯ СЕТЕЙ</dc:title>
  <dc:creator>Dmitry</dc:creator>
  <cp:lastModifiedBy>Drach Vladimir &amp; Olga</cp:lastModifiedBy>
  <cp:revision>85</cp:revision>
  <dcterms:created xsi:type="dcterms:W3CDTF">2014-05-18T06:43:01Z</dcterms:created>
  <dcterms:modified xsi:type="dcterms:W3CDTF">2021-12-20T11:20:21Z</dcterms:modified>
</cp:coreProperties>
</file>