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098E-BE87-4B50-AC2F-10B4331D7EB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4EB0AD-3A02-41B1-91E1-6821C8E5B1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098E-BE87-4B50-AC2F-10B4331D7EB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B0AD-3A02-41B1-91E1-6821C8E5B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098E-BE87-4B50-AC2F-10B4331D7EB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B0AD-3A02-41B1-91E1-6821C8E5B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098E-BE87-4B50-AC2F-10B4331D7EB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B0AD-3A02-41B1-91E1-6821C8E5B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098E-BE87-4B50-AC2F-10B4331D7EB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B0AD-3A02-41B1-91E1-6821C8E5B1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098E-BE87-4B50-AC2F-10B4331D7EB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B0AD-3A02-41B1-91E1-6821C8E5B1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098E-BE87-4B50-AC2F-10B4331D7EB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B0AD-3A02-41B1-91E1-6821C8E5B1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098E-BE87-4B50-AC2F-10B4331D7EB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B0AD-3A02-41B1-91E1-6821C8E5B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098E-BE87-4B50-AC2F-10B4331D7EB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B0AD-3A02-41B1-91E1-6821C8E5B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098E-BE87-4B50-AC2F-10B4331D7EB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B0AD-3A02-41B1-91E1-6821C8E5B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098E-BE87-4B50-AC2F-10B4331D7EB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EB0AD-3A02-41B1-91E1-6821C8E5B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B88098E-BE87-4B50-AC2F-10B4331D7EB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84EB0AD-3A02-41B1-91E1-6821C8E5B1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988840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Вычислительные системы. Основные определения.</a:t>
            </a:r>
          </a:p>
          <a:p>
            <a:r>
              <a:rPr lang="ru-RU" sz="4000" b="1" dirty="0" smtClean="0"/>
              <a:t>История.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2678010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632" y="188640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Управляющее устройство </a:t>
            </a:r>
            <a:r>
              <a:rPr lang="ru-RU" dirty="0" smtClean="0"/>
              <a:t>- </a:t>
            </a:r>
            <a:r>
              <a:rPr lang="ru-RU" dirty="0"/>
              <a:t>автоматически управляет всем вычислительным процессом, посылая всем остальным устройствам сигналы, </a:t>
            </a:r>
            <a:r>
              <a:rPr lang="ru-RU" dirty="0" smtClean="0"/>
              <a:t>предписывая </a:t>
            </a:r>
            <a:r>
              <a:rPr lang="ru-RU" dirty="0"/>
              <a:t>те или иные </a:t>
            </a:r>
            <a:r>
              <a:rPr lang="ru-RU" dirty="0" smtClean="0"/>
              <a:t>действия</a:t>
            </a:r>
            <a:r>
              <a:rPr lang="en-US" dirty="0" smtClean="0"/>
              <a:t>,</a:t>
            </a:r>
            <a:r>
              <a:rPr lang="ru-RU" dirty="0" smtClean="0"/>
              <a:t> например</a:t>
            </a:r>
            <a:r>
              <a:rPr lang="en-US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обязывает </a:t>
            </a:r>
            <a:r>
              <a:rPr lang="ru-RU" dirty="0"/>
              <a:t>ОП посылать необходимые </a:t>
            </a:r>
            <a:r>
              <a:rPr lang="ru-RU" dirty="0" smtClean="0"/>
              <a:t>данные</a:t>
            </a:r>
            <a:r>
              <a:rPr lang="en-US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обязывает </a:t>
            </a:r>
            <a:r>
              <a:rPr lang="ru-RU" dirty="0" smtClean="0"/>
              <a:t>включать </a:t>
            </a:r>
            <a:r>
              <a:rPr lang="ru-RU" dirty="0"/>
              <a:t>АЛУ на выполнение необходимой </a:t>
            </a:r>
            <a:r>
              <a:rPr lang="ru-RU" dirty="0" smtClean="0"/>
              <a:t>операции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перемещает </a:t>
            </a:r>
            <a:r>
              <a:rPr lang="ru-RU" dirty="0"/>
              <a:t>результат в необходимую ячейку </a:t>
            </a:r>
            <a:r>
              <a:rPr lang="ru-RU" dirty="0" smtClean="0"/>
              <a:t>памяти и т.д.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r>
              <a:rPr lang="ru-RU" b="1" dirty="0"/>
              <a:t>Пульт ручного управления </a:t>
            </a:r>
            <a:r>
              <a:rPr lang="ru-RU" b="1" dirty="0" smtClean="0"/>
              <a:t>- </a:t>
            </a:r>
            <a:r>
              <a:rPr lang="ru-RU" dirty="0" smtClean="0"/>
              <a:t>позволяет </a:t>
            </a:r>
            <a:r>
              <a:rPr lang="ru-RU" dirty="0"/>
              <a:t>оперативно вмешиваться в процесс задач, т. е. давать директивы </a:t>
            </a:r>
            <a:r>
              <a:rPr lang="ru-RU" dirty="0" smtClean="0"/>
              <a:t>УУ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890319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Устройство ввода</a:t>
            </a:r>
            <a:r>
              <a:rPr lang="ru-RU" dirty="0"/>
              <a:t> позволяет ввести </a:t>
            </a:r>
            <a:r>
              <a:rPr lang="ru-RU" dirty="0" smtClean="0"/>
              <a:t>программу (</a:t>
            </a:r>
            <a:r>
              <a:rPr lang="ru-RU" dirty="0"/>
              <a:t>с клавиатуры, либо с дисковых устройств</a:t>
            </a:r>
            <a:r>
              <a:rPr lang="ru-RU" dirty="0" smtClean="0"/>
              <a:t>), </a:t>
            </a:r>
            <a:r>
              <a:rPr lang="ru-RU" dirty="0"/>
              <a:t>алгоритм решения задачи и исходные данные и далее поместить их в ОП для выполнения. </a:t>
            </a:r>
            <a:endParaRPr lang="ru-RU" dirty="0" smtClean="0"/>
          </a:p>
          <a:p>
            <a:endParaRPr lang="ru-RU" dirty="0"/>
          </a:p>
          <a:p>
            <a:r>
              <a:rPr lang="ru-RU" b="1" dirty="0"/>
              <a:t>Устройство вывода</a:t>
            </a:r>
            <a:r>
              <a:rPr lang="ru-RU" dirty="0"/>
              <a:t> служит для вывода из ЭВМ результатов обработки исходной информации. Чаще всего это символьная информация, которая выводится с помощью различного типа устройств на экран дисплея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632" y="5157192"/>
            <a:ext cx="8197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Алгоритм</a:t>
            </a:r>
            <a:r>
              <a:rPr lang="ru-RU" dirty="0"/>
              <a:t>-совокупность </a:t>
            </a:r>
            <a:r>
              <a:rPr lang="ru-RU" dirty="0" smtClean="0"/>
              <a:t>правил (</a:t>
            </a:r>
            <a:r>
              <a:rPr lang="ru-RU" dirty="0"/>
              <a:t>последовательность арифметических и логических операций</a:t>
            </a:r>
            <a:r>
              <a:rPr lang="ru-RU" dirty="0" smtClean="0"/>
              <a:t>), </a:t>
            </a:r>
            <a:r>
              <a:rPr lang="ru-RU" dirty="0"/>
              <a:t>строго следуя которым можно перейти от исходных данных к конечному результату. </a:t>
            </a:r>
          </a:p>
        </p:txBody>
      </p:sp>
    </p:spTree>
    <p:extLst>
      <p:ext uri="{BB962C8B-B14F-4D97-AF65-F5344CB8AC3E}">
        <p14:creationId xmlns:p14="http://schemas.microsoft.com/office/powerpoint/2010/main" xmlns="" val="1123328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1633" y="2132856"/>
            <a:ext cx="7116081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!!! Строго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</a:rPr>
              <a:t>последовательная модель выполнения операций, характерная для классической структуры компьютера —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архитектуры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</a:rPr>
              <a:t>фон Неймана, не позволяет существенно повысить быстродействие ВС.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6672"/>
            <a:ext cx="78590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Программа</a:t>
            </a:r>
            <a:r>
              <a:rPr lang="ru-RU" dirty="0" smtClean="0"/>
              <a:t>- </a:t>
            </a:r>
            <a:r>
              <a:rPr lang="ru-RU" dirty="0"/>
              <a:t>запись алгоритма в форме, воспринимаемой ЭВМ. Любая программа состоит из отдельных  команд. Каждая команда </a:t>
            </a:r>
            <a:r>
              <a:rPr lang="ru-RU" dirty="0" smtClean="0"/>
              <a:t>предписывает </a:t>
            </a:r>
            <a:r>
              <a:rPr lang="ru-RU" dirty="0"/>
              <a:t>определенные действия и указывает, над какими операндами это действие надо будет произвести.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789040"/>
            <a:ext cx="6984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современных ВС, за исключением суперкомпьютеров, </a:t>
            </a:r>
            <a:r>
              <a:rPr lang="ru-RU" dirty="0" smtClean="0"/>
              <a:t>основные критерии — информационное обслуживание </a:t>
            </a:r>
            <a:r>
              <a:rPr lang="ru-RU" dirty="0"/>
              <a:t>пользователей, сервис и качество этого обслуживания.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Для суперкомпьютеров</a:t>
            </a:r>
            <a:r>
              <a:rPr lang="ru-RU" dirty="0"/>
              <a:t>, представляющих собой многопроцессорные ВС, важнейшими </a:t>
            </a:r>
            <a:r>
              <a:rPr lang="ru-RU" dirty="0" smtClean="0"/>
              <a:t>показателями являются </a:t>
            </a:r>
            <a:r>
              <a:rPr lang="ru-RU" dirty="0"/>
              <a:t>их производительность и надежность.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1573129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1305341"/>
            <a:ext cx="5140206" cy="486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9815" y="332656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БЛОК-СХЕМА КЛАССИЧЕСКОГО КОМПЬЮТЕРА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(УКРУПНЕННАЯ)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47710" y="1305341"/>
            <a:ext cx="353624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1. Процессор </a:t>
            </a:r>
            <a:r>
              <a:rPr lang="ru-RU" dirty="0"/>
              <a:t>(</a:t>
            </a:r>
            <a:r>
              <a:rPr lang="ru-RU" i="1" dirty="0"/>
              <a:t>центральный процессор</a:t>
            </a:r>
            <a:r>
              <a:rPr lang="ru-RU" dirty="0"/>
              <a:t>) — основной вычислительный блок </a:t>
            </a:r>
            <a:r>
              <a:rPr lang="ru-RU" dirty="0" smtClean="0"/>
              <a:t>компьютера</a:t>
            </a:r>
            <a:r>
              <a:rPr lang="ru-RU" dirty="0"/>
              <a:t>, содержит важнейшие функциональные устройства: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i="1" dirty="0"/>
              <a:t>устройство управления </a:t>
            </a:r>
            <a:r>
              <a:rPr lang="ru-RU" dirty="0"/>
              <a:t>с интерфейсом процессора (системой </a:t>
            </a:r>
            <a:r>
              <a:rPr lang="ru-RU" dirty="0" smtClean="0"/>
              <a:t>сопряжения и </a:t>
            </a:r>
            <a:r>
              <a:rPr lang="ru-RU" dirty="0"/>
              <a:t>связи процессора с другими узлами машины);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i="1" dirty="0"/>
              <a:t>арифметико-логическое </a:t>
            </a:r>
            <a:r>
              <a:rPr lang="ru-RU" i="1" dirty="0" smtClean="0"/>
              <a:t>устройство (АЛУ)</a:t>
            </a:r>
            <a:r>
              <a:rPr lang="ru-RU" dirty="0" smtClean="0"/>
              <a:t>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i="1" dirty="0"/>
              <a:t>процессорную память</a:t>
            </a:r>
            <a:r>
              <a:rPr lang="ru-RU" dirty="0"/>
              <a:t>.</a:t>
            </a:r>
          </a:p>
          <a:p>
            <a:r>
              <a:rPr lang="ru-RU" dirty="0"/>
              <a:t>Процессор, по существу, является устройством, выполняющим все функции</a:t>
            </a:r>
          </a:p>
          <a:p>
            <a:r>
              <a:rPr lang="ru-RU" dirty="0"/>
              <a:t>э</a:t>
            </a:r>
            <a:r>
              <a:rPr lang="ru-RU" dirty="0" smtClean="0"/>
              <a:t>лементарной ЭВМ.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0038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2. Оперативная </a:t>
            </a:r>
            <a:r>
              <a:rPr lang="ru-RU" b="1" dirty="0"/>
              <a:t>память </a:t>
            </a:r>
            <a:r>
              <a:rPr lang="ru-RU" dirty="0"/>
              <a:t>— запоминающее устройство, используемое для </a:t>
            </a:r>
            <a:r>
              <a:rPr lang="ru-RU" dirty="0" smtClean="0"/>
              <a:t>оперативного </a:t>
            </a:r>
            <a:r>
              <a:rPr lang="ru-RU" dirty="0"/>
              <a:t>хранения и обмена информацией с другими узлами машины.</a:t>
            </a:r>
          </a:p>
          <a:p>
            <a:r>
              <a:rPr lang="ru-RU" b="1" dirty="0"/>
              <a:t>3</a:t>
            </a:r>
            <a:r>
              <a:rPr lang="ru-RU" dirty="0"/>
              <a:t>. </a:t>
            </a:r>
            <a:r>
              <a:rPr lang="ru-RU" b="1" dirty="0"/>
              <a:t>Каналы связи </a:t>
            </a:r>
            <a:r>
              <a:rPr lang="ru-RU" dirty="0"/>
              <a:t>(</a:t>
            </a:r>
            <a:r>
              <a:rPr lang="ru-RU" dirty="0" err="1"/>
              <a:t>внутримашинный</a:t>
            </a:r>
            <a:r>
              <a:rPr lang="ru-RU" dirty="0"/>
              <a:t> интерфейс) служат для сопряжения </a:t>
            </a:r>
            <a:r>
              <a:rPr lang="ru-RU" dirty="0" smtClean="0"/>
              <a:t>центральных </a:t>
            </a:r>
            <a:r>
              <a:rPr lang="ru-RU" dirty="0"/>
              <a:t>узлов машины с ее внешними устройствами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4. Внешние </a:t>
            </a:r>
            <a:r>
              <a:rPr lang="ru-RU" b="1" dirty="0"/>
              <a:t>устройства </a:t>
            </a:r>
            <a:r>
              <a:rPr lang="ru-RU" dirty="0"/>
              <a:t>обеспечивают эффективное взаимодействие </a:t>
            </a:r>
            <a:r>
              <a:rPr lang="ru-RU" dirty="0" smtClean="0"/>
              <a:t>компьютера с </a:t>
            </a:r>
            <a:r>
              <a:rPr lang="ru-RU" dirty="0"/>
              <a:t>окружающей средой: пользователями, объектами управления, другими </a:t>
            </a:r>
            <a:r>
              <a:rPr lang="ru-RU" dirty="0" smtClean="0"/>
              <a:t>машинами</a:t>
            </a:r>
            <a:r>
              <a:rPr lang="ru-RU" dirty="0"/>
              <a:t>. В состав внешних устройств обязательно входят внешняя память и </a:t>
            </a:r>
            <a:r>
              <a:rPr lang="ru-RU" dirty="0" smtClean="0"/>
              <a:t>устройства </a:t>
            </a:r>
            <a:r>
              <a:rPr lang="ru-RU" dirty="0"/>
              <a:t>ввода-вывода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9295" y="3061995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Вычислительная система может строиться на основе целых компьютеров </a:t>
            </a:r>
            <a:r>
              <a:rPr lang="ru-RU" dirty="0" smtClean="0"/>
              <a:t>—</a:t>
            </a:r>
            <a:r>
              <a:rPr lang="ru-RU" b="1" dirty="0" smtClean="0">
                <a:solidFill>
                  <a:srgbClr val="00B050"/>
                </a:solidFill>
              </a:rPr>
              <a:t>многомашинная </a:t>
            </a:r>
            <a:r>
              <a:rPr lang="ru-RU" b="1" dirty="0">
                <a:solidFill>
                  <a:srgbClr val="00B050"/>
                </a:solidFill>
              </a:rPr>
              <a:t>ВС</a:t>
            </a:r>
            <a:r>
              <a:rPr lang="ru-RU" dirty="0"/>
              <a:t>, либо отдельных процессоров — </a:t>
            </a:r>
            <a:r>
              <a:rPr lang="ru-RU" b="1" dirty="0">
                <a:solidFill>
                  <a:srgbClr val="00B050"/>
                </a:solidFill>
              </a:rPr>
              <a:t>многопроцессорная ВС</a:t>
            </a:r>
            <a:r>
              <a:rPr lang="ru-RU" dirty="0" smtClean="0"/>
              <a:t>. Может быть также </a:t>
            </a:r>
            <a:r>
              <a:rPr lang="ru-RU" dirty="0" err="1" smtClean="0"/>
              <a:t>одномашинная</a:t>
            </a:r>
            <a:r>
              <a:rPr lang="ru-RU" dirty="0" smtClean="0"/>
              <a:t> ВС.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6828" y="3967707"/>
            <a:ext cx="3825355" cy="275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295" y="4060103"/>
            <a:ext cx="3947069" cy="256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11963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Вычислительные системы бывают: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 однородные;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 неоднородные</a:t>
            </a:r>
            <a:r>
              <a:rPr lang="ru-RU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r>
              <a:rPr lang="ru-RU" b="1" i="1" dirty="0">
                <a:solidFill>
                  <a:srgbClr val="0070C0"/>
                </a:solidFill>
              </a:rPr>
              <a:t>Однородная ВС </a:t>
            </a:r>
            <a:r>
              <a:rPr lang="ru-RU" dirty="0"/>
              <a:t>строится на основе однотипных компьютеров или процессоров</a:t>
            </a:r>
            <a:r>
              <a:rPr lang="ru-RU" dirty="0" smtClean="0"/>
              <a:t>, позволяет </a:t>
            </a:r>
            <a:r>
              <a:rPr lang="ru-RU" dirty="0"/>
              <a:t>использовать стандартные наборы программных средств, типовые </a:t>
            </a:r>
            <a:r>
              <a:rPr lang="ru-RU" dirty="0" smtClean="0"/>
              <a:t>протоколы сопряжения </a:t>
            </a:r>
            <a:r>
              <a:rPr lang="ru-RU" dirty="0"/>
              <a:t>устройств. </a:t>
            </a:r>
            <a:endParaRPr lang="ru-RU" dirty="0" smtClean="0"/>
          </a:p>
          <a:p>
            <a:r>
              <a:rPr lang="ru-RU" b="1" i="1" dirty="0" smtClean="0">
                <a:solidFill>
                  <a:srgbClr val="0070C0"/>
                </a:solidFill>
              </a:rPr>
              <a:t>Неоднородная </a:t>
            </a:r>
            <a:r>
              <a:rPr lang="ru-RU" b="1" i="1" dirty="0">
                <a:solidFill>
                  <a:srgbClr val="0070C0"/>
                </a:solidFill>
              </a:rPr>
              <a:t>ВС </a:t>
            </a:r>
            <a:r>
              <a:rPr lang="ru-RU" dirty="0"/>
              <a:t>включает в свой состав различные типы компьютеров </a:t>
            </a:r>
            <a:r>
              <a:rPr lang="ru-RU" dirty="0" smtClean="0"/>
              <a:t>или процессоров</a:t>
            </a:r>
            <a:r>
              <a:rPr lang="ru-RU" dirty="0"/>
              <a:t>. При построении системы приходится учитывать их различные </a:t>
            </a:r>
            <a:r>
              <a:rPr lang="ru-RU" dirty="0" smtClean="0"/>
              <a:t>технические </a:t>
            </a:r>
            <a:r>
              <a:rPr lang="ru-RU" dirty="0"/>
              <a:t>и функциональные характеристики, что существенно усложняет </a:t>
            </a:r>
            <a:r>
              <a:rPr lang="ru-RU" dirty="0" smtClean="0"/>
              <a:t>создание и </a:t>
            </a:r>
            <a:r>
              <a:rPr lang="ru-RU" dirty="0"/>
              <a:t>обслуживание таких систем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Вычислительные </a:t>
            </a:r>
            <a:r>
              <a:rPr lang="ru-RU" b="1" dirty="0">
                <a:solidFill>
                  <a:srgbClr val="00B050"/>
                </a:solidFill>
              </a:rPr>
              <a:t>системы работают в: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 оперативном режиме (</a:t>
            </a:r>
            <a:r>
              <a:rPr lang="en-US" i="1" dirty="0"/>
              <a:t>on-line</a:t>
            </a:r>
            <a:r>
              <a:rPr lang="en-US" dirty="0"/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 неоперативном режиме (</a:t>
            </a:r>
            <a:r>
              <a:rPr lang="en-US" i="1" dirty="0"/>
              <a:t>off-line</a:t>
            </a:r>
            <a:r>
              <a:rPr lang="en-US" dirty="0"/>
              <a:t>).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74601"/>
            <a:ext cx="6696744" cy="233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80689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Оперативные </a:t>
            </a:r>
            <a:r>
              <a:rPr lang="ru-RU" dirty="0"/>
              <a:t>системы функционируют в реальном масштабе времени, в </a:t>
            </a:r>
            <a:r>
              <a:rPr lang="ru-RU" dirty="0" smtClean="0"/>
              <a:t>них реализуется </a:t>
            </a:r>
            <a:r>
              <a:rPr lang="ru-RU" dirty="0"/>
              <a:t>оперативный режим обмена информацией — ответы на запросы </a:t>
            </a:r>
            <a:r>
              <a:rPr lang="ru-RU" dirty="0" smtClean="0"/>
              <a:t>ВС поступают </a:t>
            </a:r>
            <a:r>
              <a:rPr lang="ru-RU" dirty="0"/>
              <a:t>незамедлительно. В </a:t>
            </a:r>
            <a:r>
              <a:rPr lang="ru-RU" b="1" i="1" dirty="0">
                <a:solidFill>
                  <a:srgbClr val="0070C0"/>
                </a:solidFill>
              </a:rPr>
              <a:t>неоперативных</a:t>
            </a:r>
            <a:r>
              <a:rPr lang="ru-RU" i="1" dirty="0"/>
              <a:t> </a:t>
            </a:r>
            <a:r>
              <a:rPr lang="ru-RU" dirty="0"/>
              <a:t>ВС допускается режим «отложенного </a:t>
            </a:r>
            <a:r>
              <a:rPr lang="ru-RU" dirty="0" smtClean="0"/>
              <a:t>ответа</a:t>
            </a:r>
            <a:r>
              <a:rPr lang="ru-RU" dirty="0"/>
              <a:t>», когда результаты выполнения запроса можно получить с некоторой </a:t>
            </a:r>
            <a:r>
              <a:rPr lang="ru-RU" dirty="0" smtClean="0"/>
              <a:t>задержкой.</a:t>
            </a:r>
          </a:p>
          <a:p>
            <a:endParaRPr lang="ru-RU" dirty="0"/>
          </a:p>
          <a:p>
            <a:r>
              <a:rPr lang="ru-RU" dirty="0"/>
              <a:t>Различают ВС с </a:t>
            </a:r>
            <a:r>
              <a:rPr lang="ru-RU" b="1" i="1" dirty="0">
                <a:solidFill>
                  <a:srgbClr val="0070C0"/>
                </a:solidFill>
              </a:rPr>
              <a:t>централизованным</a:t>
            </a:r>
            <a:r>
              <a:rPr lang="ru-RU" i="1" dirty="0"/>
              <a:t> </a:t>
            </a:r>
            <a:r>
              <a:rPr lang="ru-RU" dirty="0"/>
              <a:t>и </a:t>
            </a:r>
            <a:r>
              <a:rPr lang="ru-RU" b="1" i="1" dirty="0">
                <a:solidFill>
                  <a:srgbClr val="0070C0"/>
                </a:solidFill>
              </a:rPr>
              <a:t>децентрализованным </a:t>
            </a:r>
            <a:r>
              <a:rPr lang="ru-RU" dirty="0"/>
              <a:t>управлением. В </a:t>
            </a:r>
            <a:r>
              <a:rPr lang="ru-RU" dirty="0" smtClean="0"/>
              <a:t>первом </a:t>
            </a:r>
            <a:r>
              <a:rPr lang="ru-RU" dirty="0"/>
              <a:t>случае управление выполняет выделенный компьютер или процессор, во </a:t>
            </a:r>
            <a:r>
              <a:rPr lang="ru-RU" dirty="0" smtClean="0"/>
              <a:t>втором </a:t>
            </a:r>
            <a:r>
              <a:rPr lang="ru-RU" dirty="0"/>
              <a:t>— эти компоненты равноправны и могут брать управление на себя.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8822" y="3212976"/>
            <a:ext cx="824562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 могут быть: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b="1" i="1" dirty="0">
                <a:solidFill>
                  <a:srgbClr val="00B050"/>
                </a:solidFill>
              </a:rPr>
              <a:t>территориально-сосредоточенными</a:t>
            </a:r>
            <a:r>
              <a:rPr lang="ru-RU" i="1" dirty="0"/>
              <a:t> </a:t>
            </a:r>
            <a:r>
              <a:rPr lang="ru-RU" dirty="0"/>
              <a:t>(все компоненты размещены в </a:t>
            </a:r>
            <a:r>
              <a:rPr lang="ru-RU" dirty="0" smtClean="0"/>
              <a:t>непосредственной </a:t>
            </a:r>
            <a:r>
              <a:rPr lang="ru-RU" dirty="0"/>
              <a:t>близости друг от друга);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b="1" i="1" dirty="0">
                <a:solidFill>
                  <a:srgbClr val="00B050"/>
                </a:solidFill>
              </a:rPr>
              <a:t>распределенными</a:t>
            </a:r>
            <a:r>
              <a:rPr lang="ru-RU" i="1" dirty="0"/>
              <a:t> </a:t>
            </a:r>
            <a:r>
              <a:rPr lang="ru-RU" dirty="0"/>
              <a:t>(компоненты могут располагаться на значительном </a:t>
            </a:r>
            <a:r>
              <a:rPr lang="ru-RU" dirty="0" smtClean="0"/>
              <a:t>расстоянии</a:t>
            </a:r>
            <a:r>
              <a:rPr lang="ru-RU" dirty="0"/>
              <a:t>, например, вычислительные сети);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b="1" i="1" dirty="0">
                <a:solidFill>
                  <a:srgbClr val="00B050"/>
                </a:solidFill>
              </a:rPr>
              <a:t>структурно одноуровневыми </a:t>
            </a:r>
            <a:r>
              <a:rPr lang="ru-RU" dirty="0"/>
              <a:t>(имеется лишь один общий уровень обработки данных);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b="1" i="1" dirty="0">
                <a:solidFill>
                  <a:srgbClr val="00B050"/>
                </a:solidFill>
              </a:rPr>
              <a:t>многоуровневыми</a:t>
            </a:r>
            <a:r>
              <a:rPr lang="ru-RU" i="1" dirty="0"/>
              <a:t> </a:t>
            </a:r>
            <a:r>
              <a:rPr lang="ru-RU" dirty="0"/>
              <a:t>(иерархическими) структурами. В иерархических ВС </a:t>
            </a:r>
            <a:r>
              <a:rPr lang="ru-RU" dirty="0" smtClean="0"/>
              <a:t>машины или </a:t>
            </a:r>
            <a:r>
              <a:rPr lang="ru-RU" dirty="0"/>
              <a:t>процессоры распределены по разным уровням обработки информации, </a:t>
            </a:r>
            <a:r>
              <a:rPr lang="ru-RU" dirty="0" smtClean="0"/>
              <a:t>некоторые </a:t>
            </a:r>
            <a:r>
              <a:rPr lang="ru-RU" dirty="0"/>
              <a:t>машины (процессоры) могут специализироваться на выполнении </a:t>
            </a:r>
            <a:r>
              <a:rPr lang="ru-RU" dirty="0" err="1" smtClean="0"/>
              <a:t>опрделенных</a:t>
            </a:r>
            <a:r>
              <a:rPr lang="ru-RU" dirty="0" smtClean="0"/>
              <a:t> </a:t>
            </a:r>
            <a:r>
              <a:rPr lang="ru-RU" dirty="0"/>
              <a:t>функций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33038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317860"/>
            <a:ext cx="3419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МНОГОМАШИННАЯ ВС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1278" y="725241"/>
            <a:ext cx="8234741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Содержит некоторое число компьютеров, информационно</a:t>
            </a:r>
          </a:p>
          <a:p>
            <a:r>
              <a:rPr lang="ru-RU" b="1" dirty="0">
                <a:solidFill>
                  <a:schemeClr val="bg1"/>
                </a:solidFill>
              </a:rPr>
              <a:t>взаимодействующих между собой. Машины могут находиться рядом, а могут быть удалены друг от друга (вычислительные сети).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1278" y="1772816"/>
            <a:ext cx="7938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</a:t>
            </a:r>
            <a:r>
              <a:rPr lang="ru-RU" b="1" i="1" dirty="0">
                <a:solidFill>
                  <a:srgbClr val="0070C0"/>
                </a:solidFill>
              </a:rPr>
              <a:t>многомашинных ВС</a:t>
            </a:r>
            <a:r>
              <a:rPr lang="ru-RU" i="1" dirty="0"/>
              <a:t> </a:t>
            </a:r>
            <a:r>
              <a:rPr lang="ru-RU" dirty="0"/>
              <a:t>каждый компьютер работает под управлением своей </a:t>
            </a:r>
            <a:r>
              <a:rPr lang="ru-RU" dirty="0" smtClean="0"/>
              <a:t>ОС. Т.к. обмен информацией </a:t>
            </a:r>
            <a:r>
              <a:rPr lang="ru-RU" dirty="0"/>
              <a:t>между машинами </a:t>
            </a:r>
            <a:r>
              <a:rPr lang="ru-RU" dirty="0" smtClean="0"/>
              <a:t>выполняется </a:t>
            </a:r>
            <a:r>
              <a:rPr lang="ru-RU" dirty="0"/>
              <a:t>под управлением ОС, </a:t>
            </a:r>
            <a:r>
              <a:rPr lang="ru-RU" dirty="0" smtClean="0"/>
              <a:t>динамические характеристики </a:t>
            </a:r>
            <a:r>
              <a:rPr lang="ru-RU" dirty="0"/>
              <a:t>процедур обмена </a:t>
            </a:r>
            <a:r>
              <a:rPr lang="ru-RU" dirty="0" smtClean="0"/>
              <a:t>ухудшаются </a:t>
            </a:r>
            <a:r>
              <a:rPr lang="ru-RU" dirty="0"/>
              <a:t>(требуется время на </a:t>
            </a:r>
            <a:r>
              <a:rPr lang="ru-RU" dirty="0" smtClean="0"/>
              <a:t>согласование </a:t>
            </a:r>
            <a:r>
              <a:rPr lang="ru-RU" dirty="0"/>
              <a:t>работы самих ОС). </a:t>
            </a: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254222" y="3140968"/>
            <a:ext cx="859227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Информационное взаимодействие компьютеров в многомашинной ВС может быть организовано на уровне: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70C0"/>
                </a:solidFill>
              </a:rPr>
              <a:t>процессоров</a:t>
            </a:r>
            <a:r>
              <a:rPr lang="ru-RU" dirty="0"/>
              <a:t> (связь реализуется через регистры процессорной памяти и требует наличия в ОС весьма сложных специальных программ)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70C0"/>
                </a:solidFill>
              </a:rPr>
              <a:t>оперативной памяти (ОП) </a:t>
            </a:r>
            <a:r>
              <a:rPr lang="ru-RU" dirty="0"/>
              <a:t>(сводится к программной реализации </a:t>
            </a:r>
            <a:r>
              <a:rPr lang="ru-RU" dirty="0" smtClean="0"/>
              <a:t>общего поля </a:t>
            </a:r>
            <a:r>
              <a:rPr lang="ru-RU" dirty="0"/>
              <a:t>ОП (равнодоступность модулей памяти), это проще, но требует существенной модификации ОС.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70C0"/>
                </a:solidFill>
              </a:rPr>
              <a:t>каналов связи </a:t>
            </a:r>
            <a:r>
              <a:rPr lang="ru-RU" dirty="0"/>
              <a:t>(взаимодействие организовано наиболее просто и </a:t>
            </a:r>
            <a:r>
              <a:rPr lang="ru-RU" dirty="0" smtClean="0"/>
              <a:t>может быть </a:t>
            </a:r>
            <a:r>
              <a:rPr lang="ru-RU" dirty="0"/>
              <a:t>достигнуто внешними по отношению к ОС программами-драйверами, обеспечивающими доступ от каналов связи одной машины к внешним устройствам других</a:t>
            </a:r>
          </a:p>
        </p:txBody>
      </p:sp>
    </p:spTree>
    <p:extLst>
      <p:ext uri="{BB962C8B-B14F-4D97-AF65-F5344CB8AC3E}">
        <p14:creationId xmlns:p14="http://schemas.microsoft.com/office/powerpoint/2010/main" xmlns="" val="285465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996254"/>
            <a:ext cx="6671489" cy="552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260648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СХЕМА ВЗАИМОДЕЙСТВИЯ КОМПЬЮТЕРОВ В ДВУХ-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МАШИННОЙ ВС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77980" y="1136157"/>
            <a:ext cx="24660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Ввиду сложности организации информационного взаимодействия на 1-м и </a:t>
            </a:r>
            <a:r>
              <a:rPr lang="ru-RU" dirty="0" smtClean="0"/>
              <a:t>2-м уровнях </a:t>
            </a:r>
            <a:r>
              <a:rPr lang="ru-RU" dirty="0"/>
              <a:t>в большинстве многомашинных ВС используется 3-й уровень, хотя и </a:t>
            </a:r>
            <a:r>
              <a:rPr lang="ru-RU" dirty="0" smtClean="0"/>
              <a:t>динамические </a:t>
            </a:r>
            <a:r>
              <a:rPr lang="ru-RU" dirty="0"/>
              <a:t>характеристики (в первую очередь быстродействие), и показатели </a:t>
            </a:r>
            <a:r>
              <a:rPr lang="ru-RU" dirty="0" smtClean="0"/>
              <a:t>надежности </a:t>
            </a:r>
            <a:r>
              <a:rPr lang="ru-RU" dirty="0"/>
              <a:t>таких систем существенно ниже.</a:t>
            </a:r>
          </a:p>
        </p:txBody>
      </p:sp>
    </p:spTree>
    <p:extLst>
      <p:ext uri="{BB962C8B-B14F-4D97-AF65-F5344CB8AC3E}">
        <p14:creationId xmlns:p14="http://schemas.microsoft.com/office/powerpoint/2010/main" xmlns="" val="246106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5" y="206502"/>
            <a:ext cx="39485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МНОГОПРОЦЕССОРНАЯ ВС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606612"/>
            <a:ext cx="7458792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Объединено несколько </a:t>
            </a:r>
            <a:r>
              <a:rPr lang="ru-RU" b="1" dirty="0">
                <a:solidFill>
                  <a:schemeClr val="bg1"/>
                </a:solidFill>
              </a:rPr>
              <a:t>процессоров, </a:t>
            </a:r>
            <a:r>
              <a:rPr lang="ru-RU" b="1" dirty="0" smtClean="0">
                <a:solidFill>
                  <a:schemeClr val="bg1"/>
                </a:solidFill>
              </a:rPr>
              <a:t>информационно </a:t>
            </a:r>
            <a:r>
              <a:rPr lang="ru-RU" b="1" dirty="0">
                <a:solidFill>
                  <a:schemeClr val="bg1"/>
                </a:solidFill>
              </a:rPr>
              <a:t>взаимодействующих между собой либо на уровне регистров </a:t>
            </a:r>
            <a:r>
              <a:rPr lang="ru-RU" b="1" dirty="0" smtClean="0">
                <a:solidFill>
                  <a:schemeClr val="bg1"/>
                </a:solidFill>
              </a:rPr>
              <a:t>процессорной памяти</a:t>
            </a:r>
            <a:r>
              <a:rPr lang="ru-RU" b="1" dirty="0">
                <a:solidFill>
                  <a:schemeClr val="bg1"/>
                </a:solidFill>
              </a:rPr>
              <a:t>, либо на уровне оперативной памяти.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1" y="1582047"/>
            <a:ext cx="8259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Такой тип взаимодействия </a:t>
            </a:r>
            <a:r>
              <a:rPr lang="ru-RU" dirty="0"/>
              <a:t>принят в большинстве </a:t>
            </a:r>
            <a:r>
              <a:rPr lang="ru-RU" dirty="0" smtClean="0"/>
              <a:t>случаев – </a:t>
            </a:r>
            <a:r>
              <a:rPr lang="ru-RU" dirty="0"/>
              <a:t>организуется значительно проще и сводится к созданию общего поля оперативной памяти для всех процессоров. Общий доступ к внешней памяти и к устройствам ввода-вывода обеспечивается обычно через каналы ОП.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1" y="4941168"/>
            <a:ext cx="7999038" cy="1477328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Важным является и то, что многопроцессорная вычислительная система работает под управлением единой операционной системы, общей для всех процессоров.</a:t>
            </a:r>
            <a:r>
              <a:rPr lang="ru-RU" dirty="0"/>
              <a:t> Это существенно улучшает динамические характеристики ВС, но требует наличия специальной, весьма сложной операционной системы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6738058" cy="17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5986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59155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332656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СХЕМА ВЗАИМОДЕЙСТВИЯ ПРОЦЕССОРОВ В ВС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087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056" y="170957"/>
            <a:ext cx="85524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Термин </a:t>
            </a:r>
            <a:r>
              <a:rPr lang="ru-RU" sz="2000" b="1" dirty="0"/>
              <a:t>«информация» </a:t>
            </a:r>
            <a:r>
              <a:rPr lang="ru-RU" sz="2000" dirty="0"/>
              <a:t>происходит от латинского слова «</a:t>
            </a:r>
            <a:r>
              <a:rPr lang="ru-RU" sz="2000" dirty="0" err="1" smtClean="0"/>
              <a:t>informatio</a:t>
            </a:r>
            <a:r>
              <a:rPr lang="ru-RU" sz="2000" dirty="0" smtClean="0"/>
              <a:t>», </a:t>
            </a:r>
            <a:r>
              <a:rPr lang="ru-RU" sz="2000" dirty="0"/>
              <a:t>что означает сведения, разъяснения, изложение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918550"/>
            <a:ext cx="756084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ИНФОРМАЦИЯ ОБЛАДАЕТ ОПРЕДЕЛЁННЫМИ СВОЙСТВАМИ: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182" y="1556792"/>
            <a:ext cx="4572000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ДОСТОВЕРНОСТЬ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</a:rPr>
              <a:t> – отражает истинное положение дел.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</a:rPr>
              <a:t>Достовер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</a:rPr>
              <a:t>-</a:t>
            </a:r>
          </a:p>
          <a:p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</a:rPr>
              <a:t>ная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</a:rPr>
              <a:t> информация со временем может стать недостоверной, так как она</a:t>
            </a:r>
          </a:p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</a:rPr>
              <a:t>обладает свойством устаревать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8065" y="1556792"/>
            <a:ext cx="3515748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ПОЛНОТА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– означает, что она содержит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минимальный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, но достаточный для принятия правильного решения состав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2182" y="3182491"/>
            <a:ext cx="457200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ТОЧНОСТЬ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– определяется степенью её близости к реальному состоянию объекта, процесса, явления и т.п.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8065" y="3182491"/>
            <a:ext cx="3501819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ЦЕННОСТЬ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</a:rPr>
              <a:t>– зависит от того, насколько она важна для решения задачи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6576" y="4218421"/>
            <a:ext cx="4676904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СВОЕВРЕМЕННОСТЬ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</a:rPr>
              <a:t>– означает её поступление не позже заранее</a:t>
            </a:r>
          </a:p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</a:rPr>
              <a:t>назначенного момента времени, согласованного со временем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решения поставленной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</a:rPr>
              <a:t>задачи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48065" y="4356920"/>
            <a:ext cx="3602837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ПОНЯТНОСТЬ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– информация понятна, если она выражена на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языке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, доступном для получателя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6577" y="5903969"/>
            <a:ext cx="847723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ДОСТУПНОСТЬ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– мера возможности получить ту или иную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формацию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622574" y="1287882"/>
            <a:ext cx="540060" cy="26891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5421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Быстродействие и надежность многопроцессорных ВС по сравнению с </a:t>
            </a:r>
            <a:r>
              <a:rPr lang="ru-RU" dirty="0" smtClean="0"/>
              <a:t>многомашинными</a:t>
            </a:r>
            <a:r>
              <a:rPr lang="ru-RU" dirty="0"/>
              <a:t>, взаимодействующими на 3-м уровне, существенно </a:t>
            </a:r>
            <a:r>
              <a:rPr lang="ru-RU" dirty="0" smtClean="0"/>
              <a:t>повышаются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43841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ввиду </a:t>
            </a:r>
            <a:r>
              <a:rPr lang="ru-RU" dirty="0"/>
              <a:t>ускоренного обмена информацией между </a:t>
            </a:r>
            <a:r>
              <a:rPr lang="ru-RU" dirty="0" smtClean="0"/>
              <a:t>процессорами</a:t>
            </a:r>
            <a:r>
              <a:rPr lang="en-US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более</a:t>
            </a:r>
            <a:r>
              <a:rPr lang="en-US" dirty="0" smtClean="0"/>
              <a:t> </a:t>
            </a:r>
            <a:r>
              <a:rPr lang="ru-RU" dirty="0" smtClean="0"/>
              <a:t>быстрого </a:t>
            </a:r>
            <a:r>
              <a:rPr lang="ru-RU" dirty="0"/>
              <a:t>реагирования на ситуации, возникающие в </a:t>
            </a:r>
            <a:r>
              <a:rPr lang="ru-RU" dirty="0" smtClean="0"/>
              <a:t>системе</a:t>
            </a:r>
            <a:r>
              <a:rPr lang="en-US" dirty="0"/>
              <a:t>;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вследствие </a:t>
            </a:r>
            <a:r>
              <a:rPr lang="ru-RU" dirty="0"/>
              <a:t>большей степени резервирования устройств системы (система сохраняет </a:t>
            </a:r>
            <a:r>
              <a:rPr lang="ru-RU" dirty="0" smtClean="0"/>
              <a:t>работоспособность</a:t>
            </a:r>
            <a:r>
              <a:rPr lang="ru-RU" dirty="0"/>
              <a:t>, пока работоспособны хотя бы по одному модулю каждого </a:t>
            </a:r>
            <a:r>
              <a:rPr lang="ru-RU" dirty="0" smtClean="0"/>
              <a:t>типа</a:t>
            </a:r>
            <a:r>
              <a:rPr lang="en-US" dirty="0" smtClean="0"/>
              <a:t> </a:t>
            </a:r>
            <a:r>
              <a:rPr lang="ru-RU" dirty="0" smtClean="0"/>
              <a:t>устройств).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8335" y="3195665"/>
            <a:ext cx="4067641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Типичным примером массовых многомашинных ВС могут служить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компьютерные сети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5823303"/>
            <a:ext cx="4572000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Примером многопроцессорных ВС —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суперкомпьютеры, квантовые компьютеры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0678"/>
            <a:ext cx="2952328" cy="256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1832" y="3356992"/>
            <a:ext cx="1970685" cy="227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3950" y="3207197"/>
            <a:ext cx="2301055" cy="261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04351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700808"/>
            <a:ext cx="6480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Микропроцессор, машинные слова, регистры, регистровые пары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67744" y="3861048"/>
            <a:ext cx="448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(пояснение к лабораторной работе №1)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6440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24744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икропроцессор </a:t>
            </a:r>
            <a:r>
              <a:rPr lang="ru-RU" dirty="0"/>
              <a:t>принимает заряды одновременно с восьми контактов </a:t>
            </a:r>
            <a:r>
              <a:rPr lang="ru-RU" dirty="0" smtClean="0"/>
              <a:t>и </a:t>
            </a:r>
            <a:r>
              <a:rPr lang="ru-RU" dirty="0"/>
              <a:t>в зависимости от поступившего сигнала выполняет то или иное действие.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31630" y="2348880"/>
            <a:ext cx="705678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 каждого из этих восьми контактов может быть лишь два состояния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3287753"/>
            <a:ext cx="160973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есть заряд (1)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64087" y="3287753"/>
            <a:ext cx="1646605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нет заряда (0)</a:t>
            </a:r>
          </a:p>
        </p:txBody>
      </p:sp>
      <p:cxnSp>
        <p:nvCxnSpPr>
          <p:cNvPr id="7" name="Прямая со стрелкой 6"/>
          <p:cNvCxnSpPr>
            <a:endCxn id="4" idx="0"/>
          </p:cNvCxnSpPr>
          <p:nvPr/>
        </p:nvCxnSpPr>
        <p:spPr>
          <a:xfrm>
            <a:off x="3144620" y="2995211"/>
            <a:ext cx="0" cy="29254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012160" y="2995211"/>
            <a:ext cx="0" cy="29254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231629" y="3861048"/>
            <a:ext cx="68804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Последовательности из единиц и нулей дают числа в двоичном представлении, но их несложно перевести в привычный десятичный формат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4876988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r>
              <a:rPr lang="ru-RU" dirty="0" smtClean="0"/>
              <a:t>00111100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80766" y="5373216"/>
            <a:ext cx="63875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Разряды </a:t>
            </a:r>
            <a:r>
              <a:rPr lang="ru-RU" dirty="0"/>
              <a:t>двоичных чисел в информатике принято называть битами, а последовательности из 8 битов составляют байты</a:t>
            </a:r>
          </a:p>
        </p:txBody>
      </p:sp>
    </p:spTree>
    <p:extLst>
      <p:ext uri="{BB962C8B-B14F-4D97-AF65-F5344CB8AC3E}">
        <p14:creationId xmlns:p14="http://schemas.microsoft.com/office/powerpoint/2010/main" xmlns="" val="1112380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63888" y="692696"/>
            <a:ext cx="1656184" cy="400110"/>
          </a:xfrm>
          <a:prstGeom prst="rect">
            <a:avLst/>
          </a:prstGeom>
          <a:solidFill>
            <a:srgbClr val="F8F4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80402"/>
                </a:solidFill>
                <a:effectLst/>
                <a:latin typeface="Arial Unicode MS" pitchFamily="34" charset="-128"/>
                <a:cs typeface="Arial" pitchFamily="34" charset="0"/>
              </a:rPr>
              <a:t>LET A=A+1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1663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 вы думаете, что означает такая команда на Бейсике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196752"/>
            <a:ext cx="7560840" cy="646331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!!!Писать </a:t>
            </a:r>
            <a:r>
              <a:rPr lang="ru-RU" dirty="0"/>
              <a:t>достаточно сложные программы, оперируя голыми числами, да еще </a:t>
            </a:r>
            <a:r>
              <a:rPr lang="ru-RU" dirty="0" smtClean="0"/>
              <a:t>двоичными – задача очень сложная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52776" y="2132856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Простой и логичный выход из создавшегося затруднения - заменить все коды машинного языка человеческими словами или, хотя бы сокращениями, поставив каждой команде микропроцессора в соответствие единственное обозначение.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3391139"/>
            <a:ext cx="6192688" cy="369332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!!!Именно </a:t>
            </a:r>
            <a:r>
              <a:rPr lang="ru-RU" dirty="0"/>
              <a:t>такой язык и был назван ассемблером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57330" y="3969930"/>
            <a:ext cx="6827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Приведенная выше комбинация единиц и нулей 00111100 на ассемблере будет выглядеть так: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987824" y="4834730"/>
            <a:ext cx="5904652" cy="400110"/>
          </a:xfrm>
          <a:prstGeom prst="rect">
            <a:avLst/>
          </a:prstGeom>
          <a:solidFill>
            <a:srgbClr val="F8F4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/>
              <a:t>INC - </a:t>
            </a:r>
            <a:r>
              <a:rPr lang="ru-RU" sz="2000" dirty="0" smtClean="0"/>
              <a:t>от англ. </a:t>
            </a:r>
            <a:r>
              <a:rPr lang="ru-RU" sz="2000" dirty="0"/>
              <a:t>слова </a:t>
            </a:r>
            <a:r>
              <a:rPr lang="ru-RU" sz="2000" dirty="0" err="1"/>
              <a:t>increase</a:t>
            </a:r>
            <a:r>
              <a:rPr lang="ru-RU" sz="2000" dirty="0"/>
              <a:t> (увеличиваться)</a:t>
            </a:r>
            <a:endParaRPr lang="ru-RU" altLang="ru-RU" sz="2000" dirty="0">
              <a:solidFill>
                <a:srgbClr val="080402"/>
              </a:solidFill>
              <a:latin typeface="Arial Unicode MS" pitchFamily="34" charset="-128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331640" y="4834730"/>
            <a:ext cx="1044116" cy="400110"/>
          </a:xfrm>
          <a:prstGeom prst="rect">
            <a:avLst/>
          </a:prstGeom>
          <a:solidFill>
            <a:srgbClr val="F8F4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dirty="0" smtClean="0">
                <a:solidFill>
                  <a:srgbClr val="080402"/>
                </a:solidFill>
                <a:latin typeface="Arial Unicode MS" pitchFamily="34" charset="-128"/>
                <a:cs typeface="Arial" pitchFamily="34" charset="0"/>
              </a:rPr>
              <a:t>INK A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17968" y="5517232"/>
            <a:ext cx="62943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</a:t>
            </a:r>
            <a:r>
              <a:rPr lang="ru-RU" dirty="0" err="1" smtClean="0"/>
              <a:t>окращенные</a:t>
            </a:r>
            <a:r>
              <a:rPr lang="ru-RU" dirty="0" smtClean="0"/>
              <a:t> </a:t>
            </a:r>
            <a:r>
              <a:rPr lang="ru-RU" dirty="0"/>
              <a:t>имена команд микропроцессора называют </a:t>
            </a:r>
            <a:r>
              <a:rPr lang="ru-RU" sz="2400" b="1" i="1" dirty="0" smtClean="0">
                <a:solidFill>
                  <a:srgbClr val="FF0000"/>
                </a:solidFill>
              </a:rPr>
              <a:t>мнемониками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812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455078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МИКРОПРОЦЕССОР</a:t>
            </a:r>
            <a:endParaRPr lang="ru-RU" sz="28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552" y="1268760"/>
            <a:ext cx="8352928" cy="4893647"/>
          </a:xfrm>
          <a:prstGeom prst="rect">
            <a:avLst/>
          </a:prstGeom>
          <a:solidFill>
            <a:srgbClr val="F8F4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38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dirty="0">
                <a:solidFill>
                  <a:srgbClr val="080402"/>
                </a:solidFill>
                <a:latin typeface="Times"/>
              </a:rPr>
              <a:t>К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80402"/>
                </a:solidFill>
                <a:effectLst/>
                <a:latin typeface="Times"/>
              </a:rPr>
              <a:t>раткий список операций, доступных микропроцессору:</a:t>
            </a:r>
          </a:p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80402"/>
                </a:solidFill>
                <a:effectLst/>
                <a:latin typeface="Times"/>
              </a:rPr>
              <a:t>простейшие арифметические действия сложения и вычитания;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80402"/>
                </a:solidFill>
                <a:effectLst/>
                <a:latin typeface="Times"/>
              </a:rPr>
              <a:t>операции с памятью, такие как запись в определенную ячейку или считывание из памяти чисел;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80402"/>
                </a:solidFill>
                <a:effectLst/>
                <a:latin typeface="Times"/>
              </a:rPr>
              <a:t>связь с внешними устройствами через порты;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80402"/>
                </a:solidFill>
                <a:effectLst/>
                <a:latin typeface="Times"/>
              </a:rPr>
              <a:t>обработка отдельных битов (разрядов двоичных чисел);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80402"/>
                </a:solidFill>
                <a:effectLst/>
                <a:latin typeface="Times"/>
              </a:rPr>
              <a:t>логические операции с двоичными числами;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80402"/>
                </a:solidFill>
                <a:effectLst/>
                <a:latin typeface="Times"/>
              </a:rPr>
              <a:t>различные вызовы других подпрограмм;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80402"/>
                </a:solidFill>
                <a:effectLst/>
                <a:latin typeface="Times"/>
              </a:rPr>
              <a:t>условные и безусловные переходы;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80402"/>
                </a:solidFill>
                <a:effectLst/>
                <a:latin typeface="Times"/>
              </a:rPr>
              <a:t>работа с прерываниями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4770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33265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/>
            </a:lvl1pPr>
          </a:lstStyle>
          <a:p>
            <a:r>
              <a:rPr lang="ru-RU" dirty="0"/>
              <a:t>АССЕМБЛЕР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112474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Языки высокого уровня</a:t>
            </a:r>
          </a:p>
          <a:p>
            <a:r>
              <a:rPr lang="ru-RU" dirty="0" smtClean="0"/>
              <a:t>Язык </a:t>
            </a:r>
            <a:r>
              <a:rPr lang="ru-RU" dirty="0" smtClean="0"/>
              <a:t>низкого уровня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988840"/>
            <a:ext cx="76328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</a:rPr>
              <a:t>Преимущества:</a:t>
            </a:r>
          </a:p>
          <a:p>
            <a:r>
              <a:rPr lang="ru-RU" dirty="0"/>
              <a:t>значительное увеличение скорости выполнения программ;</a:t>
            </a:r>
          </a:p>
          <a:p>
            <a:r>
              <a:rPr lang="ru-RU" dirty="0"/>
              <a:t>большая гибкость </a:t>
            </a:r>
            <a:r>
              <a:rPr lang="ru-RU" dirty="0" smtClean="0"/>
              <a:t>(оптимально </a:t>
            </a:r>
            <a:r>
              <a:rPr lang="ru-RU" dirty="0"/>
              <a:t>используются возможности компьютера);</a:t>
            </a:r>
          </a:p>
          <a:p>
            <a:r>
              <a:rPr lang="ru-RU" dirty="0"/>
              <a:t>полученные программы занимают меньше памяти.</a:t>
            </a:r>
          </a:p>
          <a:p>
            <a:endParaRPr lang="ru-RU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Недостатки:</a:t>
            </a:r>
          </a:p>
          <a:p>
            <a:r>
              <a:rPr lang="ru-RU" dirty="0" smtClean="0"/>
              <a:t>программы </a:t>
            </a:r>
            <a:r>
              <a:rPr lang="ru-RU" dirty="0"/>
              <a:t>требуют больше времени и внимательности при написании;</a:t>
            </a:r>
          </a:p>
          <a:p>
            <a:r>
              <a:rPr lang="ru-RU" dirty="0"/>
              <a:t>сложность отладки (отсутствуют привычные сообщения об ошибках, текст трудно читать);</a:t>
            </a:r>
          </a:p>
          <a:p>
            <a:r>
              <a:rPr lang="ru-RU" dirty="0"/>
              <a:t>трудно выполнять арифметические действия (микропроцессор не может обрабатывать дробные числа, да и применение целых чисел имеет ряд ограничений).</a:t>
            </a:r>
          </a:p>
        </p:txBody>
      </p:sp>
    </p:spTree>
    <p:extLst>
      <p:ext uri="{BB962C8B-B14F-4D97-AF65-F5344CB8AC3E}">
        <p14:creationId xmlns:p14="http://schemas.microsoft.com/office/powerpoint/2010/main" xmlns="" val="4283440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Машинные коды, </a:t>
            </a:r>
            <a:r>
              <a:rPr lang="ru-RU" dirty="0"/>
              <a:t>э</a:t>
            </a:r>
            <a:r>
              <a:rPr lang="ru-RU" dirty="0" smtClean="0"/>
              <a:t>то </a:t>
            </a:r>
            <a:r>
              <a:rPr lang="ru-RU" dirty="0"/>
              <a:t>это родной язык компьютера, и совершенно естественно, что программу на таком языке микропроцессор может выполнить в самые кратчайшие сроки - ведь в этом случае не приходится прибегать к услугам переводчиков.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Ассемблер – язык программирования, который транслирует свои команды сразу в машинный код.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848372"/>
            <a:ext cx="7776864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При создании программ на ассемблере </a:t>
            </a:r>
            <a:r>
              <a:rPr lang="ru-RU" dirty="0" smtClean="0"/>
              <a:t>необходимо самостоятельно </a:t>
            </a:r>
            <a:r>
              <a:rPr lang="ru-RU" dirty="0"/>
              <a:t>следить за размещением в памяти кодов программы, переменных, массивов и различных рабочих </a:t>
            </a:r>
            <a:r>
              <a:rPr lang="ru-RU" dirty="0" smtClean="0"/>
              <a:t>областей.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306163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Поэтому необходимо четко представлять, как распределяется память между различными областями, а также какие области памяти вообще существуют и для чего они предназначены.</a:t>
            </a:r>
          </a:p>
        </p:txBody>
      </p:sp>
    </p:spTree>
    <p:extLst>
      <p:ext uri="{BB962C8B-B14F-4D97-AF65-F5344CB8AC3E}">
        <p14:creationId xmlns:p14="http://schemas.microsoft.com/office/powerpoint/2010/main" xmlns="" val="721430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0432" y="115382"/>
            <a:ext cx="4322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РЕГИСТРЫ И РЕГИСТРОВЫЕ ПАРЫ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9012" y="620688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Регистры можно представить как совершенно особые внутренние ячейки памяти, являющиеся неотъемлемой частью центрального процессора.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Практически </a:t>
            </a:r>
            <a:r>
              <a:rPr lang="ru-RU" dirty="0"/>
              <a:t>ни одна операция не обходится без участия регистров, а различные арифметические и логические действия без них и вовсе невозможны.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284984"/>
            <a:ext cx="770485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егистры </a:t>
            </a:r>
            <a:r>
              <a:rPr lang="ru-RU" dirty="0"/>
              <a:t>не равноценны, то есть действия, допустимые с использованием одного регистра невозможны с другими и наоборот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221088"/>
            <a:ext cx="770485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Д</a:t>
            </a:r>
            <a:r>
              <a:rPr lang="ru-RU" dirty="0" smtClean="0"/>
              <a:t>ля </a:t>
            </a:r>
            <a:r>
              <a:rPr lang="ru-RU" dirty="0"/>
              <a:t>обращения к ним используются не адреса, а собственные имена, состоящие из одной или двух букв латинского алфавита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522920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Отличие регистров от </a:t>
            </a:r>
            <a:r>
              <a:rPr lang="ru-RU" dirty="0"/>
              <a:t>ячеек памяти - это способность их объединяться определенным образом, составляя </a:t>
            </a:r>
            <a:r>
              <a:rPr lang="ru-RU" i="1" dirty="0"/>
              <a:t>регистровые </a:t>
            </a:r>
            <a:r>
              <a:rPr lang="ru-RU" i="1" dirty="0" smtClean="0"/>
              <a:t>пары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43578" y="2802642"/>
            <a:ext cx="3928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ОСОБЕННОСТИ РЕГИСТРОВ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181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52736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Имеют размер </a:t>
            </a:r>
            <a:r>
              <a:rPr lang="ru-RU" dirty="0"/>
              <a:t>байта </a:t>
            </a:r>
            <a:r>
              <a:rPr lang="ru-RU" dirty="0" smtClean="0"/>
              <a:t>8</a:t>
            </a:r>
            <a:r>
              <a:rPr lang="ru-RU" dirty="0"/>
              <a:t> </a:t>
            </a:r>
            <a:r>
              <a:rPr lang="ru-RU" dirty="0" smtClean="0"/>
              <a:t>бит</a:t>
            </a:r>
            <a:r>
              <a:rPr lang="ru-RU" dirty="0"/>
              <a:t> </a:t>
            </a:r>
            <a:r>
              <a:rPr lang="ru-RU" dirty="0" smtClean="0"/>
              <a:t>(для 8-ми разрядного процессора)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В них </a:t>
            </a:r>
            <a:r>
              <a:rPr lang="ru-RU" dirty="0"/>
              <a:t>можно записывать числа и читать их значение (за исключением системных регистров),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И</a:t>
            </a:r>
            <a:r>
              <a:rPr lang="ru-RU" dirty="0" smtClean="0"/>
              <a:t>нформация </a:t>
            </a:r>
            <a:r>
              <a:rPr lang="ru-RU" dirty="0"/>
              <a:t>в них может сохраняться, как и в памяти, до тех пор, пока не будет изменена программой.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47667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РЕГИСТРЫ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780928"/>
            <a:ext cx="770485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Все регистры могут быть подразделены на несколько групп, учитывая характер функций, которые они выполняют.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717032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dirty="0" smtClean="0"/>
              <a:t>Самая многочисленная </a:t>
            </a:r>
            <a:r>
              <a:rPr lang="ru-RU" dirty="0"/>
              <a:t>и наиболее </a:t>
            </a:r>
            <a:r>
              <a:rPr lang="ru-RU" dirty="0" smtClean="0"/>
              <a:t>важная группа</a:t>
            </a:r>
            <a:r>
              <a:rPr lang="ru-RU" dirty="0"/>
              <a:t> -  </a:t>
            </a:r>
            <a:r>
              <a:rPr lang="ru-RU" i="1" dirty="0" smtClean="0"/>
              <a:t>регистры </a:t>
            </a:r>
            <a:r>
              <a:rPr lang="ru-RU" i="1" dirty="0"/>
              <a:t>общего назначения</a:t>
            </a:r>
            <a:r>
              <a:rPr lang="ru-RU" dirty="0"/>
              <a:t> или </a:t>
            </a:r>
            <a:r>
              <a:rPr lang="ru-RU" i="1" dirty="0" smtClean="0"/>
              <a:t>регистры </a:t>
            </a:r>
            <a:r>
              <a:rPr lang="ru-RU" i="1" dirty="0"/>
              <a:t>данных</a:t>
            </a:r>
            <a:r>
              <a:rPr lang="ru-RU" dirty="0"/>
              <a:t>. Их насчитывается семь: A, B, C, D, E, H и L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9572" y="5333841"/>
            <a:ext cx="7810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егистр</a:t>
            </a:r>
            <a:r>
              <a:rPr lang="ru-RU" dirty="0"/>
              <a:t> A </a:t>
            </a:r>
            <a:r>
              <a:rPr lang="ru-RU" dirty="0" smtClean="0"/>
              <a:t>(аккумулятор) </a:t>
            </a:r>
            <a:r>
              <a:rPr lang="ru-RU" dirty="0"/>
              <a:t>участвует во всех арифметических и логических операциях, результат которых мы получаем в том же регистре A</a:t>
            </a:r>
          </a:p>
        </p:txBody>
      </p:sp>
    </p:spTree>
    <p:extLst>
      <p:ext uri="{BB962C8B-B14F-4D97-AF65-F5344CB8AC3E}">
        <p14:creationId xmlns:p14="http://schemas.microsoft.com/office/powerpoint/2010/main" xmlns="" val="807909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062599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Использование регистра B наиболее удобно при организации циклов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97522"/>
            <a:ext cx="7974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</a:t>
            </a:r>
            <a:r>
              <a:rPr lang="ru-RU" dirty="0" smtClean="0"/>
              <a:t>аждый </a:t>
            </a:r>
            <a:r>
              <a:rPr lang="ru-RU" dirty="0"/>
              <a:t>регистр может использоваться лишь в строго определенных операциях и каждый из них в этом смысле уникален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033433"/>
            <a:ext cx="7810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егистр</a:t>
            </a:r>
            <a:r>
              <a:rPr lang="ru-RU" dirty="0"/>
              <a:t> A </a:t>
            </a:r>
            <a:r>
              <a:rPr lang="ru-RU" dirty="0" smtClean="0"/>
              <a:t>(аккумулятор) </a:t>
            </a:r>
            <a:r>
              <a:rPr lang="ru-RU" dirty="0"/>
              <a:t>участвует во всех арифметических и логических операциях, результат которых мы получаем в том же регистре A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2462" y="2708930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Другие регистры проявляют свою индивидуальность, преимущественно, объединившись в пары. Возможны следующие регистровые пары: BC, DE и HL. </a:t>
            </a:r>
            <a:endParaRPr lang="ru-RU" dirty="0" smtClean="0"/>
          </a:p>
          <a:p>
            <a:endParaRPr lang="ru-RU" dirty="0"/>
          </a:p>
          <a:p>
            <a:r>
              <a:rPr lang="ru-RU" b="1" dirty="0" smtClean="0">
                <a:solidFill>
                  <a:srgbClr val="C00000"/>
                </a:solidFill>
              </a:rPr>
              <a:t>И</a:t>
            </a:r>
            <a:r>
              <a:rPr lang="ru-RU" b="1" dirty="0">
                <a:solidFill>
                  <a:srgbClr val="C00000"/>
                </a:solidFill>
              </a:rPr>
              <a:t> вам следует запомнить, что никаких других вариантов соединения регистров не </a:t>
            </a:r>
            <a:r>
              <a:rPr lang="ru-RU" b="1" dirty="0" smtClean="0">
                <a:solidFill>
                  <a:srgbClr val="C00000"/>
                </a:solidFill>
              </a:rPr>
              <a:t>существует!!!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581128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Так пара BC часто используется, подобно регистру B в качестве счетчика в циклах.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mtClean="0"/>
              <a:t>Пара </a:t>
            </a:r>
            <a:r>
              <a:rPr lang="ru-RU" dirty="0"/>
              <a:t>DE зачастую адресует пункт назначения при перемещениях данных из одной области памяти в другую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mtClean="0"/>
              <a:t>HL </a:t>
            </a:r>
            <a:r>
              <a:rPr lang="ru-RU" dirty="0"/>
              <a:t>несет наибольшую нагрузку, играя примерно ту же роль, что и аккумулятор: только с этой парой можно выполнять арифметические </a:t>
            </a:r>
            <a:r>
              <a:rPr lang="ru-RU" dirty="0" smtClean="0"/>
              <a:t>действия (аккумулятор – однобайтовые операции, пара- двухбайтовые). </a:t>
            </a:r>
          </a:p>
        </p:txBody>
      </p:sp>
    </p:spTree>
    <p:extLst>
      <p:ext uri="{BB962C8B-B14F-4D97-AF65-F5344CB8AC3E}">
        <p14:creationId xmlns:p14="http://schemas.microsoft.com/office/powerpoint/2010/main" xmlns="" val="2173311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920880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!!! Одна </a:t>
            </a:r>
            <a:r>
              <a:rPr lang="ru-RU" dirty="0">
                <a:solidFill>
                  <a:schemeClr val="bg1"/>
                </a:solidFill>
              </a:rPr>
              <a:t>и та же информация при различных обстоятельствах </a:t>
            </a:r>
            <a:r>
              <a:rPr lang="ru-RU" dirty="0" smtClean="0">
                <a:solidFill>
                  <a:schemeClr val="bg1"/>
                </a:solidFill>
              </a:rPr>
              <a:t>обладает </a:t>
            </a:r>
            <a:r>
              <a:rPr lang="ru-RU" dirty="0">
                <a:solidFill>
                  <a:schemeClr val="bg1"/>
                </a:solidFill>
              </a:rPr>
              <a:t>различными свойствами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340768"/>
            <a:ext cx="48245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качестве единицы информации в вычислительной технике </a:t>
            </a:r>
            <a:r>
              <a:rPr lang="ru-RU" dirty="0" smtClean="0"/>
              <a:t>используется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БИТ</a:t>
            </a:r>
            <a:r>
              <a:rPr lang="ru-RU" b="1" i="1" dirty="0" smtClean="0"/>
              <a:t> </a:t>
            </a:r>
            <a:r>
              <a:rPr lang="ru-RU" dirty="0"/>
              <a:t>(англ. </a:t>
            </a:r>
            <a:r>
              <a:rPr lang="ru-RU" dirty="0" err="1"/>
              <a:t>bit</a:t>
            </a:r>
            <a:r>
              <a:rPr lang="ru-RU" dirty="0"/>
              <a:t> – </a:t>
            </a:r>
            <a:r>
              <a:rPr lang="ru-RU" dirty="0" err="1"/>
              <a:t>binary</a:t>
            </a:r>
            <a:r>
              <a:rPr lang="ru-RU" dirty="0"/>
              <a:t> </a:t>
            </a:r>
            <a:r>
              <a:rPr lang="ru-RU" dirty="0" err="1"/>
              <a:t>digit</a:t>
            </a:r>
            <a:r>
              <a:rPr lang="ru-RU" dirty="0"/>
              <a:t> – двоичная цифра).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0768"/>
            <a:ext cx="3026050" cy="140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2747639"/>
            <a:ext cx="82106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Бит – слишком мелкая единица измерения. На практике </a:t>
            </a:r>
            <a:r>
              <a:rPr lang="ru-RU" dirty="0" smtClean="0"/>
              <a:t>применяется </a:t>
            </a:r>
            <a:r>
              <a:rPr lang="ru-RU" dirty="0"/>
              <a:t>более крупная единица 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БАЙТ</a:t>
            </a:r>
            <a:r>
              <a:rPr lang="ru-RU" dirty="0" smtClean="0"/>
              <a:t>, </a:t>
            </a:r>
            <a:r>
              <a:rPr lang="ru-RU" dirty="0"/>
              <a:t>равная восьми битам и его </a:t>
            </a:r>
            <a:r>
              <a:rPr lang="ru-RU" dirty="0" smtClean="0"/>
              <a:t>производные </a:t>
            </a:r>
            <a:r>
              <a:rPr lang="ru-RU" dirty="0"/>
              <a:t>(килобайт, мегабайт, гигабайт и др.)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3789040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СИСТЕМА</a:t>
            </a:r>
            <a:r>
              <a:rPr lang="ru-RU" b="1" i="1" dirty="0" smtClean="0"/>
              <a:t> </a:t>
            </a:r>
            <a:r>
              <a:rPr lang="ru-RU" dirty="0"/>
              <a:t>– это совокупность элементов, </a:t>
            </a:r>
            <a:r>
              <a:rPr lang="ru-RU" dirty="0" smtClean="0"/>
              <a:t>взаимодействующих друг </a:t>
            </a:r>
            <a:r>
              <a:rPr lang="ru-RU" dirty="0"/>
              <a:t>с другом, образующих определённую целостность, единство.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965829"/>
            <a:ext cx="1724862" cy="140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975" y="3730943"/>
            <a:ext cx="2596965" cy="17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7282" y="5548178"/>
            <a:ext cx="1801564" cy="130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4177" y="4924488"/>
            <a:ext cx="2501935" cy="148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03448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2978"/>
            <a:ext cx="8699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 </a:t>
            </a:r>
            <a:r>
              <a:rPr lang="ru-RU" b="1" i="1" dirty="0"/>
              <a:t>информационной системой </a:t>
            </a:r>
            <a:r>
              <a:rPr lang="ru-RU" dirty="0"/>
              <a:t>понимают систему, </a:t>
            </a:r>
            <a:r>
              <a:rPr lang="ru-RU" dirty="0" smtClean="0"/>
              <a:t>организующую</a:t>
            </a:r>
            <a:r>
              <a:rPr lang="ru-RU" dirty="0"/>
              <a:t>, хранящую и преобразующую информацию.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3339" y="980728"/>
            <a:ext cx="46805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</a:rPr>
              <a:t>Вычислительная система (</a:t>
            </a:r>
            <a:r>
              <a:rPr lang="ru-RU" b="1" dirty="0">
                <a:latin typeface="Arial" panose="020B0604020202020204" pitchFamily="34" charset="0"/>
              </a:rPr>
              <a:t>информационно-вычислительная </a:t>
            </a:r>
            <a:r>
              <a:rPr lang="ru-RU" b="1" dirty="0" smtClean="0">
                <a:latin typeface="Arial" panose="020B0604020202020204" pitchFamily="34" charset="0"/>
              </a:rPr>
              <a:t>система) (ВС)</a:t>
            </a:r>
            <a:r>
              <a:rPr lang="ru-RU" b="1" i="1" dirty="0" smtClean="0">
                <a:latin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</a:rPr>
              <a:t>– это совокупность</a:t>
            </a:r>
          </a:p>
          <a:p>
            <a:r>
              <a:rPr lang="ru-RU" dirty="0">
                <a:latin typeface="Arial" panose="020B0604020202020204" pitchFamily="34" charset="0"/>
              </a:rPr>
              <a:t>одного или нескольких компьютеров или процессоров, </a:t>
            </a:r>
            <a:r>
              <a:rPr lang="ru-RU" dirty="0" smtClean="0">
                <a:latin typeface="Arial" panose="020B0604020202020204" pitchFamily="34" charset="0"/>
              </a:rPr>
              <a:t>ПО и </a:t>
            </a:r>
            <a:r>
              <a:rPr lang="ru-RU" dirty="0">
                <a:latin typeface="Arial" panose="020B0604020202020204" pitchFamily="34" charset="0"/>
              </a:rPr>
              <a:t>периферийного оборудования, организованная для </a:t>
            </a:r>
            <a:r>
              <a:rPr lang="ru-RU" dirty="0" smtClean="0">
                <a:latin typeface="Arial" panose="020B0604020202020204" pitchFamily="34" charset="0"/>
              </a:rPr>
              <a:t>совместного </a:t>
            </a:r>
            <a:r>
              <a:rPr lang="ru-RU" dirty="0">
                <a:latin typeface="Arial" panose="020B0604020202020204" pitchFamily="34" charset="0"/>
              </a:rPr>
              <a:t>выполнения информационно-вычислительных процессов.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0317" y="872807"/>
            <a:ext cx="3947069" cy="256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99992" y="3976825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Вычислительные системы могут значительно различаться </a:t>
            </a:r>
            <a:r>
              <a:rPr lang="ru-RU" dirty="0" smtClean="0">
                <a:latin typeface="Arial" panose="020B0604020202020204" pitchFamily="34" charset="0"/>
              </a:rPr>
              <a:t>по</a:t>
            </a:r>
            <a:r>
              <a:rPr lang="en-US" dirty="0" smtClean="0"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51124" y="469552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</a:rPr>
              <a:t>типам объектов</a:t>
            </a:r>
            <a:r>
              <a:rPr lang="en-US" dirty="0" smtClean="0">
                <a:latin typeface="Arial" panose="020B0604020202020204" pitchFamily="34" charset="0"/>
              </a:rPr>
              <a:t>;</a:t>
            </a:r>
            <a:r>
              <a:rPr lang="ru-RU" dirty="0" smtClean="0">
                <a:latin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</a:rPr>
              <a:t>характеру и объёму решаемых задач</a:t>
            </a:r>
            <a:r>
              <a:rPr lang="en-US" dirty="0" smtClean="0">
                <a:latin typeface="Arial" panose="020B0604020202020204" pitchFamily="34" charset="0"/>
              </a:rPr>
              <a:t>;</a:t>
            </a:r>
            <a:r>
              <a:rPr lang="ru-RU" dirty="0" smtClean="0">
                <a:latin typeface="Arial" panose="020B060402020202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</a:rPr>
              <a:t>ряду других признаков. </a:t>
            </a:r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751" y="3791608"/>
            <a:ext cx="3744416" cy="273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0823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01414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</a:rPr>
              <a:t>В зависимости от того, по каким признакам классифицировать, можно выделить различные классификации вычислительных систем. 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7361" y="1299825"/>
            <a:ext cx="56886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</a:rPr>
              <a:t>М</a:t>
            </a:r>
            <a:r>
              <a:rPr lang="ru-RU" dirty="0" smtClean="0">
                <a:latin typeface="Arial" panose="020B0604020202020204" pitchFamily="34" charset="0"/>
              </a:rPr>
              <a:t>ногомашинная ВС - совокупность целых компьютеров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</a:rPr>
              <a:t>Многопроцессорная ВС – совокупность отдельных процессоров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</a:rPr>
              <a:t>Однородная ВС - строятся на основе однотипных компьютеров или процессоров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</a:rPr>
              <a:t>Неоднородная ВС - включают в свой состав различные типы компьютеров или процессоров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</a:rPr>
              <a:t>О</a:t>
            </a:r>
            <a:r>
              <a:rPr lang="ru-RU" dirty="0" smtClean="0">
                <a:latin typeface="Arial" panose="020B0604020202020204" pitchFamily="34" charset="0"/>
              </a:rPr>
              <a:t>перативные ВС (</a:t>
            </a:r>
            <a:r>
              <a:rPr lang="ru-RU" dirty="0" err="1" smtClean="0">
                <a:latin typeface="Arial" panose="020B0604020202020204" pitchFamily="34" charset="0"/>
              </a:rPr>
              <a:t>on-line</a:t>
            </a:r>
            <a:r>
              <a:rPr lang="ru-RU" dirty="0" smtClean="0">
                <a:latin typeface="Arial" panose="020B0604020202020204" pitchFamily="34" charset="0"/>
              </a:rPr>
              <a:t>) - функционирующие в реальном масштабе времени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</a:rPr>
              <a:t>Неоперативные ВС (</a:t>
            </a:r>
            <a:r>
              <a:rPr lang="ru-RU" dirty="0" err="1" smtClean="0">
                <a:latin typeface="Arial" panose="020B0604020202020204" pitchFamily="34" charset="0"/>
              </a:rPr>
              <a:t>off-line</a:t>
            </a:r>
            <a:r>
              <a:rPr lang="ru-RU" dirty="0" smtClean="0">
                <a:latin typeface="Arial" panose="020B0604020202020204" pitchFamily="34" charset="0"/>
              </a:rPr>
              <a:t>) - когда результаты выполнения запроса можно получить с некоторой задержкой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</a:rPr>
              <a:t>ВС с централизованным управлением управление выполняет выделенный компьютер или процессор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</a:rPr>
              <a:t>Децентрализованные ВС - когда все компоненты равноправны и могут брать управление на </a:t>
            </a:r>
            <a:r>
              <a:rPr lang="ru-RU" dirty="0" smtClean="0">
                <a:latin typeface="Arial" panose="020B0604020202020204" pitchFamily="34" charset="0"/>
              </a:rPr>
              <a:t>себя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0612" y="1124744"/>
            <a:ext cx="270005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0612" y="3429000"/>
            <a:ext cx="2700056" cy="189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930493"/>
            <a:ext cx="157645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</a:rPr>
              <a:t>НАПРИМЕР</a:t>
            </a:r>
            <a:r>
              <a:rPr lang="en-US" b="1" dirty="0" smtClean="0">
                <a:latin typeface="Arial" panose="020B0604020202020204" pitchFamily="34" charset="0"/>
              </a:rPr>
              <a:t>:</a:t>
            </a:r>
            <a:endParaRPr lang="ru-RU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57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332656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ИСТОРИЯ ЭВМ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96752"/>
            <a:ext cx="38884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Первые </a:t>
            </a:r>
            <a:r>
              <a:rPr lang="ru-RU" dirty="0" smtClean="0"/>
              <a:t>компьютеры были </a:t>
            </a:r>
            <a:r>
              <a:rPr lang="ru-RU" dirty="0"/>
              <a:t>созданы в конце 40-х годов XX века и </a:t>
            </a:r>
            <a:r>
              <a:rPr lang="ru-RU" dirty="0" smtClean="0"/>
              <a:t>представляли собой </a:t>
            </a:r>
            <a:r>
              <a:rPr lang="ru-RU" dirty="0"/>
              <a:t>гигантские вычислительные </a:t>
            </a:r>
            <a:r>
              <a:rPr lang="ru-RU" dirty="0" smtClean="0"/>
              <a:t>машины, </a:t>
            </a:r>
            <a:r>
              <a:rPr lang="ru-RU" dirty="0"/>
              <a:t>использовавшиеся только для </a:t>
            </a:r>
            <a:r>
              <a:rPr lang="ru-RU" dirty="0" smtClean="0"/>
              <a:t>вычислительной обработки </a:t>
            </a:r>
            <a:r>
              <a:rPr lang="ru-RU" dirty="0"/>
              <a:t>информации. </a:t>
            </a:r>
          </a:p>
        </p:txBody>
      </p:sp>
      <p:pic>
        <p:nvPicPr>
          <p:cNvPr id="1026" name="Picture 2" descr="http://besm-6.ru/assets/besm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98229"/>
            <a:ext cx="4558828" cy="307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24128" y="4149080"/>
            <a:ext cx="3059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мере развития </a:t>
            </a:r>
            <a:r>
              <a:rPr lang="ru-RU" dirty="0"/>
              <a:t>компьютеры </a:t>
            </a:r>
            <a:r>
              <a:rPr lang="ru-RU" dirty="0" smtClean="0"/>
              <a:t>существенно уменьшились </a:t>
            </a:r>
            <a:r>
              <a:rPr lang="ru-RU" dirty="0"/>
              <a:t>в размерах, но обросли дополнительным оборудованием, </a:t>
            </a:r>
            <a:r>
              <a:rPr lang="ru-RU" dirty="0" smtClean="0"/>
              <a:t>необходимым для </a:t>
            </a:r>
            <a:r>
              <a:rPr lang="ru-RU" dirty="0"/>
              <a:t>их эффективного использования.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65374"/>
            <a:ext cx="2844614" cy="179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17032"/>
            <a:ext cx="2689473" cy="241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348" y="4988595"/>
            <a:ext cx="2067460" cy="192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4858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07" y="1052736"/>
            <a:ext cx="893445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ЭВОЛЮЦИЯ КОМПЬЮТЕРНЫХ ИНФОРМАЦИОННЫХ ТЕХНОЛОГИЙ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024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985" y="336513"/>
            <a:ext cx="4147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</a:rPr>
              <a:t>В вычислительной системе компьютер может быть один, но агрегированный с многофункциональным периферийным оборудованием. Стоимость периферийного оборудования часто во много раз превосходит стоимость компьютера.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18122" y="2852936"/>
            <a:ext cx="712879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</a:rPr>
              <a:t>Классическим вариантом ВС является многомашинный и многопроцессорный варианты.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5280" y="192164"/>
            <a:ext cx="4621634" cy="237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816" y="351934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</a:rPr>
              <a:t>Первые ВС создавались с целью увеличить быстродействие и надежность 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работы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</a:rPr>
              <a:t>путем параллельного выполнения вычислительных операций. 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816" y="4442678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Параллелизм выполнения операций существенно повышает быстродействие </a:t>
            </a:r>
            <a:r>
              <a:rPr lang="ru-RU" dirty="0" smtClean="0"/>
              <a:t>системы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ru-RU" dirty="0"/>
              <a:t>он </a:t>
            </a:r>
            <a:r>
              <a:rPr lang="ru-RU" dirty="0" smtClean="0"/>
              <a:t>может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значительно </a:t>
            </a:r>
            <a:r>
              <a:rPr lang="ru-RU" dirty="0"/>
              <a:t>повысить </a:t>
            </a:r>
            <a:r>
              <a:rPr lang="ru-RU" dirty="0" smtClean="0"/>
              <a:t>надежность </a:t>
            </a:r>
            <a:r>
              <a:rPr lang="ru-RU" dirty="0"/>
              <a:t>(при отказе одного </a:t>
            </a:r>
            <a:r>
              <a:rPr lang="ru-RU" dirty="0" smtClean="0"/>
              <a:t>компонента </a:t>
            </a:r>
            <a:r>
              <a:rPr lang="ru-RU" dirty="0"/>
              <a:t>системы его функции может взять на себя другой</a:t>
            </a:r>
            <a:r>
              <a:rPr lang="ru-RU" dirty="0" smtClean="0"/>
              <a:t>)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</a:t>
            </a:r>
            <a:r>
              <a:rPr lang="ru-RU" dirty="0" smtClean="0"/>
              <a:t>овысить достоверность функционирования </a:t>
            </a:r>
            <a:r>
              <a:rPr lang="ru-RU" dirty="0"/>
              <a:t>системы, если операции будут дублироваться, а результаты </a:t>
            </a:r>
            <a:r>
              <a:rPr lang="ru-RU" dirty="0" smtClean="0"/>
              <a:t>их выполнения сравниваться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9777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875288"/>
            <a:ext cx="55435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КЛАССИЧЕСКАЯ АРХИТЕКТУРА ЭВМ 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ПО ФОН НЕЙМАНУ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9906"/>
            <a:ext cx="2069373" cy="219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84168" y="2669262"/>
            <a:ext cx="3059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400" b="1" dirty="0"/>
              <a:t>Джон фон </a:t>
            </a:r>
            <a:r>
              <a:rPr lang="vi-VN" sz="1400" b="1" dirty="0" smtClean="0"/>
              <a:t>Не́йман</a:t>
            </a:r>
            <a:endParaRPr lang="ru-RU" sz="1400" b="1" dirty="0" smtClean="0"/>
          </a:p>
          <a:p>
            <a:r>
              <a:rPr lang="ru-RU" sz="1400" dirty="0" smtClean="0"/>
              <a:t>венгеро-американский</a:t>
            </a:r>
            <a:r>
              <a:rPr lang="ru-RU" sz="1400" dirty="0"/>
              <a:t> математик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293096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АЛУ</a:t>
            </a:r>
            <a:r>
              <a:rPr lang="ru-RU" dirty="0"/>
              <a:t>- </a:t>
            </a:r>
            <a:r>
              <a:rPr lang="ru-RU" dirty="0" smtClean="0"/>
              <a:t>шина </a:t>
            </a:r>
            <a:r>
              <a:rPr lang="ru-RU" dirty="0"/>
              <a:t>первоначального производства </a:t>
            </a:r>
            <a:r>
              <a:rPr lang="ru-RU" dirty="0" smtClean="0"/>
              <a:t>арифметико-логического преобразователя </a:t>
            </a:r>
            <a:r>
              <a:rPr lang="ru-RU" dirty="0"/>
              <a:t>над поступающими на него машинными словами </a:t>
            </a:r>
            <a:endParaRPr lang="ru-RU" dirty="0" smtClean="0"/>
          </a:p>
          <a:p>
            <a:r>
              <a:rPr lang="ru-RU" b="1" dirty="0" smtClean="0"/>
              <a:t>Блок памяти </a:t>
            </a:r>
            <a:r>
              <a:rPr lang="ru-RU" dirty="0" smtClean="0"/>
              <a:t>состоит их 2 частей</a:t>
            </a:r>
            <a:r>
              <a:rPr lang="en-US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1</a:t>
            </a:r>
            <a:r>
              <a:rPr lang="en-US" dirty="0" smtClean="0"/>
              <a:t> </a:t>
            </a:r>
            <a:r>
              <a:rPr lang="ru-RU" dirty="0" smtClean="0"/>
              <a:t>-</a:t>
            </a:r>
            <a:r>
              <a:rPr lang="en-US" dirty="0" smtClean="0"/>
              <a:t> </a:t>
            </a:r>
            <a:r>
              <a:rPr lang="ru-RU" dirty="0" smtClean="0"/>
              <a:t>быстродействующая</a:t>
            </a:r>
            <a:r>
              <a:rPr lang="ru-RU" dirty="0"/>
              <a:t>, основная или оперативная внутренняя память (ОП</a:t>
            </a:r>
            <a:r>
              <a:rPr lang="ru-RU" dirty="0" smtClean="0"/>
              <a:t>);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2</a:t>
            </a:r>
            <a:r>
              <a:rPr lang="en-US" dirty="0" smtClean="0"/>
              <a:t> </a:t>
            </a:r>
            <a:r>
              <a:rPr lang="ru-RU" dirty="0" smtClean="0"/>
              <a:t>- </a:t>
            </a:r>
            <a:r>
              <a:rPr lang="ru-RU" dirty="0"/>
              <a:t>значительно более медленная внешняя память (ВП), способная хранить очень большие объемы </a:t>
            </a:r>
            <a:r>
              <a:rPr lang="ru-RU" dirty="0" smtClean="0"/>
              <a:t>информации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96308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1476</TotalTime>
  <Words>2101</Words>
  <Application>Microsoft Office PowerPoint</Application>
  <PresentationFormat>Экран (4:3)</PresentationFormat>
  <Paragraphs>188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Исполнительная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Drach Vladimir &amp; Olga</cp:lastModifiedBy>
  <cp:revision>39</cp:revision>
  <dcterms:created xsi:type="dcterms:W3CDTF">2019-02-09T15:20:29Z</dcterms:created>
  <dcterms:modified xsi:type="dcterms:W3CDTF">2021-09-24T06:50:56Z</dcterms:modified>
</cp:coreProperties>
</file>