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4" r:id="rId3"/>
    <p:sldId id="275" r:id="rId4"/>
    <p:sldId id="271" r:id="rId5"/>
    <p:sldId id="259" r:id="rId6"/>
    <p:sldId id="260" r:id="rId7"/>
    <p:sldId id="257" r:id="rId8"/>
    <p:sldId id="258" r:id="rId9"/>
    <p:sldId id="272" r:id="rId10"/>
    <p:sldId id="273" r:id="rId11"/>
    <p:sldId id="277" r:id="rId12"/>
    <p:sldId id="278" r:id="rId13"/>
    <p:sldId id="279" r:id="rId14"/>
    <p:sldId id="280" r:id="rId15"/>
    <p:sldId id="288" r:id="rId16"/>
    <p:sldId id="281" r:id="rId17"/>
    <p:sldId id="287" r:id="rId18"/>
    <p:sldId id="285" r:id="rId19"/>
    <p:sldId id="286" r:id="rId20"/>
    <p:sldId id="282" r:id="rId21"/>
    <p:sldId id="284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220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SG"/>
  <c:chart>
    <c:title>
      <c:tx>
        <c:rich>
          <a:bodyPr/>
          <a:lstStyle/>
          <a:p>
            <a:pPr>
              <a:defRPr lang="ru-RU"/>
            </a:pPr>
            <a:r>
              <a:rPr lang="ru-RU"/>
              <a:t>Частота процесоров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Лист1!$C$3</c:f>
              <c:strCache>
                <c:ptCount val="1"/>
                <c:pt idx="0">
                  <c:v>Частота</c:v>
                </c:pt>
              </c:strCache>
            </c:strRef>
          </c:tx>
          <c:marker>
            <c:symbol val="none"/>
          </c:marker>
          <c:xVal>
            <c:numRef>
              <c:f>Лист1!$B$4:$B$12</c:f>
              <c:numCache>
                <c:formatCode>General</c:formatCode>
                <c:ptCount val="9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</c:numCache>
            </c:numRef>
          </c:xVal>
          <c:yVal>
            <c:numRef>
              <c:f>Лист1!$C$4:$C$12</c:f>
              <c:numCache>
                <c:formatCode>General</c:formatCode>
                <c:ptCount val="9"/>
                <c:pt idx="0">
                  <c:v>10</c:v>
                </c:pt>
                <c:pt idx="1">
                  <c:v>40</c:v>
                </c:pt>
                <c:pt idx="2">
                  <c:v>120</c:v>
                </c:pt>
                <c:pt idx="3">
                  <c:v>200</c:v>
                </c:pt>
                <c:pt idx="4">
                  <c:v>1400</c:v>
                </c:pt>
                <c:pt idx="5">
                  <c:v>3000</c:v>
                </c:pt>
                <c:pt idx="6">
                  <c:v>4200</c:v>
                </c:pt>
                <c:pt idx="7">
                  <c:v>4400</c:v>
                </c:pt>
                <c:pt idx="8">
                  <c:v>4600</c:v>
                </c:pt>
              </c:numCache>
            </c:numRef>
          </c:yVal>
        </c:ser>
        <c:axId val="67242624"/>
        <c:axId val="67260800"/>
      </c:scatterChart>
      <c:valAx>
        <c:axId val="67242624"/>
        <c:scaling>
          <c:orientation val="minMax"/>
          <c:max val="2020"/>
          <c:min val="1980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67260800"/>
        <c:crosses val="autoZero"/>
        <c:crossBetween val="midCat"/>
      </c:valAx>
      <c:valAx>
        <c:axId val="67260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67242624"/>
        <c:crosses val="autoZero"/>
        <c:crossBetween val="midCat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/index.php?title=%D0%A1%D1%82%D0%B5%D0%BA%D0%BE%D0%B2%D0%B0%D1%8F_%D0%B2%D1%8B%D1%87%D0%B8%D1%81%D0%BB%D0%B8%D1%82%D0%B5%D0%BB%D1%8C%D0%BD%D0%B0%D1%8F_%D0%BC%D0%BE%D0%B4%D0%B5%D0%BB%D1%8C&amp;action=edit&amp;redlink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988840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Лекция 2</a:t>
            </a:r>
            <a:r>
              <a:rPr lang="ru-RU" sz="4000" b="1" dirty="0" smtClean="0"/>
              <a:t>.</a:t>
            </a:r>
            <a:r>
              <a:rPr lang="en-US" sz="4000" b="1" dirty="0" smtClean="0"/>
              <a:t> </a:t>
            </a:r>
            <a:r>
              <a:rPr lang="ru-RU" sz="4000" b="1" dirty="0" smtClean="0"/>
              <a:t>Архитектура ЭВМ.</a:t>
            </a:r>
            <a:endParaRPr lang="ru-RU" sz="4000" b="1" dirty="0" smtClean="0"/>
          </a:p>
          <a:p>
            <a:r>
              <a:rPr lang="ru-RU" sz="4000" b="1" dirty="0" err="1" smtClean="0"/>
              <a:t>Высокопараллельные</a:t>
            </a:r>
            <a:r>
              <a:rPr lang="ru-RU" sz="4000" b="1" dirty="0" smtClean="0"/>
              <a:t> многопроцессорные</a:t>
            </a:r>
          </a:p>
          <a:p>
            <a:r>
              <a:rPr lang="ru-RU" sz="4000" b="1" dirty="0" smtClean="0"/>
              <a:t>вычислительные системы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267801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Итак, были показаны проблемы ускорения вычислений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624078" indent="-514350">
              <a:buAutoNum type="arabicPeriod"/>
            </a:pPr>
            <a:r>
              <a:rPr lang="ru-RU" dirty="0" smtClean="0"/>
              <a:t>Ограничение по скорости света</a:t>
            </a:r>
          </a:p>
          <a:p>
            <a:pPr marL="624078" indent="-514350">
              <a:buAutoNum type="arabicPeriod"/>
            </a:pPr>
            <a:r>
              <a:rPr lang="ru-RU" dirty="0" smtClean="0"/>
              <a:t>Ограничение по тепловыделению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РЕШЕНИЕ:</a:t>
            </a:r>
          </a:p>
          <a:p>
            <a:r>
              <a:rPr lang="ru-RU" dirty="0" smtClean="0"/>
              <a:t>Суперкомпьютеры создаются в виде </a:t>
            </a:r>
            <a:r>
              <a:rPr lang="ru-RU" dirty="0" err="1" smtClean="0"/>
              <a:t>высокопараллельных</a:t>
            </a:r>
            <a:r>
              <a:rPr lang="ru-RU" dirty="0" smtClean="0"/>
              <a:t> многопроцессорных вычислительных систем (МПВС).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186" y="1484784"/>
            <a:ext cx="430321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Потоковые вычислительные системы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653136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ехнология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управления последовательностью выполнения команд программы потоком данных.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традиционных фон Неймановских машинах последовательность выполнения команд управляется счетчиком команд; команды выполняются строго в той последовательности, в которой они следуют в программе, то есть в последовательности их записи в памяти машины (естественно, если нет команд передачи управления). Это затрудняет организацию параллельного выполнения сразу нескольких команд программы.</a:t>
            </a:r>
          </a:p>
        </p:txBody>
      </p:sp>
      <p:sp>
        <p:nvSpPr>
          <p:cNvPr id="1026" name="AutoShape 2" descr="Michael Flyn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556792"/>
            <a:ext cx="4968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Архитектура вычислительной системы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— совокупность характеристик и параметров, определяющих функционально-логическую и структурную организацию системы. Понятие архитектуры охватывает общие принципы построения и функционирования, наиболее существенные для пользователей, которых больше интересуют возможности систем, а не детали их технического исполнения. Поскольку ВС появились как параллельные системы, то и рассмотрим классификацию архитектур под этой точкой зрения.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Архитектура</a:t>
            </a:r>
            <a:endParaRPr lang="ru-RU" dirty="0"/>
          </a:p>
        </p:txBody>
      </p:sp>
      <p:sp>
        <p:nvSpPr>
          <p:cNvPr id="1026" name="AutoShape 2" descr="Michael Flyn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4213" y="1773238"/>
            <a:ext cx="78486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Tx/>
              <a:buChar char="•"/>
            </a:pPr>
            <a:r>
              <a:rPr lang="en-US" b="1" dirty="0"/>
              <a:t>Complex Instruction Set Computer</a:t>
            </a:r>
            <a:r>
              <a:rPr lang="ru-RU" dirty="0"/>
              <a:t> </a:t>
            </a:r>
            <a:r>
              <a:rPr lang="ru-RU" b="1" dirty="0"/>
              <a:t>(</a:t>
            </a:r>
            <a:r>
              <a:rPr lang="en-US" b="1" dirty="0"/>
              <a:t>CISC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– </a:t>
            </a:r>
            <a:r>
              <a:rPr lang="ru-RU" dirty="0">
                <a:cs typeface="Arial" charset="0"/>
              </a:rPr>
              <a:t>компьютер со сложным (полным) набором команд.</a:t>
            </a:r>
          </a:p>
          <a:p>
            <a:pPr>
              <a:buFontTx/>
              <a:buChar char="•"/>
            </a:pPr>
            <a:r>
              <a:rPr lang="en-US" b="1" dirty="0"/>
              <a:t>Reduced Instruction Set Computer</a:t>
            </a:r>
            <a:r>
              <a:rPr lang="ru-RU" dirty="0"/>
              <a:t> </a:t>
            </a:r>
            <a:r>
              <a:rPr lang="ru-RU" b="1" dirty="0"/>
              <a:t>(</a:t>
            </a:r>
            <a:r>
              <a:rPr lang="en-US" b="1" dirty="0"/>
              <a:t>RISC</a:t>
            </a:r>
            <a:r>
              <a:rPr lang="ru-RU" b="1" dirty="0"/>
              <a:t>)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– </a:t>
            </a:r>
            <a:r>
              <a:rPr lang="ru-RU" dirty="0">
                <a:cs typeface="Arial" charset="0"/>
              </a:rPr>
              <a:t>компьютер с сокращенным набором команд.</a:t>
            </a:r>
          </a:p>
          <a:p>
            <a:pPr>
              <a:buFontTx/>
              <a:buChar char="•"/>
            </a:pPr>
            <a:r>
              <a:rPr lang="en-US" b="1" dirty="0"/>
              <a:t>Minimum Instruction Set Computer</a:t>
            </a:r>
            <a:r>
              <a:rPr lang="en-US" dirty="0"/>
              <a:t> </a:t>
            </a:r>
            <a:r>
              <a:rPr lang="ru-RU" b="1" dirty="0"/>
              <a:t>(</a:t>
            </a:r>
            <a:r>
              <a:rPr lang="en-US" b="1" dirty="0"/>
              <a:t>MISC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– </a:t>
            </a:r>
            <a:r>
              <a:rPr lang="ru-RU" dirty="0">
                <a:cs typeface="Arial" charset="0"/>
              </a:rPr>
              <a:t>компьютер с минимальным набором команд. </a:t>
            </a:r>
            <a:r>
              <a:rPr lang="ru-RU" dirty="0"/>
              <a:t>Архитектура MISC строится на </a:t>
            </a:r>
            <a:r>
              <a:rPr lang="ru-RU" i="1" dirty="0">
                <a:hlinkClick r:id="rId2" tooltip="Стековая вычислительная модель (страница отсутствует)"/>
              </a:rPr>
              <a:t>стековой вычислительной модели</a:t>
            </a:r>
            <a:r>
              <a:rPr lang="ru-RU" dirty="0"/>
              <a:t> с ограниченным числом команд (примерно 20–30 команд).</a:t>
            </a:r>
          </a:p>
          <a:p>
            <a:pPr>
              <a:buFontTx/>
              <a:buChar char="•"/>
            </a:pPr>
            <a:r>
              <a:rPr lang="en-US" b="1" dirty="0"/>
              <a:t>Very long instruction word</a:t>
            </a:r>
            <a:r>
              <a:rPr lang="ru-RU" dirty="0"/>
              <a:t> </a:t>
            </a:r>
            <a:r>
              <a:rPr lang="ru-RU" b="1" dirty="0"/>
              <a:t>(VLIW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– </a:t>
            </a:r>
            <a:r>
              <a:rPr lang="ru-RU" dirty="0">
                <a:cs typeface="Arial" charset="0"/>
              </a:rPr>
              <a:t>компьютер с </a:t>
            </a:r>
            <a:r>
              <a:rPr lang="ru-RU" dirty="0"/>
              <a:t>очень длинным командным словом</a:t>
            </a:r>
            <a:r>
              <a:rPr lang="en-US" dirty="0"/>
              <a:t> </a:t>
            </a:r>
            <a:r>
              <a:rPr lang="ru-RU" dirty="0"/>
              <a:t>— архитектура с несколькими АЛУ. В одной инструкция процессора задаётся несколько операций, которые должны выполняться параллельно.</a:t>
            </a:r>
          </a:p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Архитектура</a:t>
            </a:r>
            <a:endParaRPr lang="ru-RU" dirty="0"/>
          </a:p>
        </p:txBody>
      </p:sp>
      <p:sp>
        <p:nvSpPr>
          <p:cNvPr id="1026" name="AutoShape 2" descr="Michael Flyn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064000"/>
          </a:xfrm>
          <a:prstGeom prst="rect">
            <a:avLst/>
          </a:prstGeom>
          <a:noFill/>
        </p:spPr>
        <p:txBody>
          <a:bodyPr vert="horz">
            <a:sp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VLIW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0" i="1" u="none" strike="noStrike" kern="120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long instruction word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–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«очень длинное командное слово»)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–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архитектура процессоров с несколькими вычислительными модулями. Характеризуется тем, что одна инструкция процессора содержит несколько операций, которые должны выполняться параллельно. В </a:t>
            </a:r>
            <a: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суперскалярных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процессорах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также есть несколько вычислительных модулей, но задача распределения между ними работы решается аппаратно. Это сильно усложняет дизайн процессора, и может быть чревато ошибками. В процессорах VLIW задача распределения решается во время </a:t>
            </a:r>
            <a: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компиляции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в инструкциях явно указано, какое вычислительное устройство должно выполнять какую команду.</a:t>
            </a: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EPIC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Explicitly Parallel Instruction Computing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–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«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вычисления с явным параллелизмом команд</a:t>
            </a:r>
            <a: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Является усовершенствован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-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ным вариантом технологии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VLIW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Первым представителем данной стратегии стал микропроцессор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Itanium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компании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Архитектура</a:t>
            </a:r>
            <a:endParaRPr lang="ru-RU" dirty="0"/>
          </a:p>
        </p:txBody>
      </p:sp>
      <p:sp>
        <p:nvSpPr>
          <p:cNvPr id="1026" name="AutoShape 2" descr="Michael Flyn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7901014" cy="4038029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marL="365760" lvl="0" indent="-256032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2800" dirty="0" smtClean="0"/>
              <a:t>Различают архитектуру вычислительных машин</a:t>
            </a:r>
          </a:p>
          <a:p>
            <a:pPr marL="365760" lvl="0" indent="-256032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2800" b="1" dirty="0" smtClean="0"/>
              <a:t>Принстонскую</a:t>
            </a:r>
            <a:r>
              <a:rPr lang="ru-RU" sz="2800" dirty="0" smtClean="0"/>
              <a:t>  (Фон-Неймана)</a:t>
            </a:r>
          </a:p>
          <a:p>
            <a:pPr marL="365760" lvl="0" indent="-256032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2800" b="1" dirty="0" smtClean="0"/>
              <a:t>Гарвардскую</a:t>
            </a:r>
            <a:r>
              <a:rPr lang="ru-RU" sz="2800" dirty="0" smtClean="0"/>
              <a:t>.</a:t>
            </a:r>
          </a:p>
          <a:p>
            <a:pPr marL="365760" lvl="0" indent="-256032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</a:pPr>
            <a:endParaRPr lang="ru-RU" sz="2800" dirty="0" smtClean="0"/>
          </a:p>
          <a:p>
            <a:pPr marL="365760" lvl="0" indent="-256032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2800" dirty="0" smtClean="0"/>
              <a:t>Эти архитектурные варианты были предложены в конце 40-х годов специалистами, соответственно, Принстонского и Гарвардского университетов США для разрабатываемых ими моделей компьютеров.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Michael Flyn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344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Архитектура</a:t>
            </a:r>
            <a:endParaRPr lang="ru-RU" dirty="0"/>
          </a:p>
        </p:txBody>
      </p:sp>
      <p:sp>
        <p:nvSpPr>
          <p:cNvPr id="1026" name="AutoShape 2" descr="Michael Flyn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472518" cy="314701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ru-RU" sz="2000" b="1" dirty="0" smtClean="0"/>
              <a:t>Принстонская архитектура</a:t>
            </a:r>
          </a:p>
          <a:p>
            <a:r>
              <a:rPr lang="ru-RU" sz="2000" b="1" i="1" dirty="0" smtClean="0"/>
              <a:t>Принстонская архитектура</a:t>
            </a:r>
            <a:r>
              <a:rPr lang="ru-RU" sz="2000" dirty="0" smtClean="0"/>
              <a:t>, которая часто называется </a:t>
            </a:r>
            <a:r>
              <a:rPr lang="ru-RU" sz="2000" b="1" i="1" dirty="0" smtClean="0"/>
              <a:t>архитектурой фон Неймана</a:t>
            </a:r>
            <a:r>
              <a:rPr lang="ru-RU" sz="2000" dirty="0" smtClean="0"/>
              <a:t>, характеризуется использованием общей оперативной памяти для хранения программ, данных, а также для организации стека. Для обращения к этой памяти используется общая системная шина, по которой в процессор поступают и команды, и данные.</a:t>
            </a:r>
          </a:p>
          <a:p>
            <a:r>
              <a:rPr lang="ru-RU" sz="2000" dirty="0" smtClean="0"/>
              <a:t>Архитектура современных персональных компьютеров основана на</a:t>
            </a:r>
            <a:br>
              <a:rPr lang="ru-RU" sz="2000" dirty="0" smtClean="0"/>
            </a:br>
            <a:r>
              <a:rPr lang="ru-RU" sz="2000" b="1" i="1" dirty="0" smtClean="0"/>
              <a:t>магистрально-модульном принципе</a:t>
            </a:r>
            <a:r>
              <a:rPr lang="ru-RU" sz="2000" dirty="0" smtClean="0"/>
              <a:t>.</a:t>
            </a: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Архитектура</a:t>
            </a:r>
            <a:endParaRPr lang="ru-RU" dirty="0"/>
          </a:p>
        </p:txBody>
      </p:sp>
      <p:sp>
        <p:nvSpPr>
          <p:cNvPr id="1026" name="AutoShape 2" descr="Michael Flyn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338554"/>
          </a:xfrm>
          <a:prstGeom prst="rect">
            <a:avLst/>
          </a:prstGeom>
          <a:noFill/>
        </p:spPr>
        <p:txBody>
          <a:bodyPr vert="horz">
            <a:sp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2000" b="1" dirty="0" smtClean="0"/>
              <a:t>Архитектура Фон-Неймана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Принстонская архитек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00306"/>
            <a:ext cx="6381750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Архитектура Фон-Неймана</a:t>
            </a:r>
            <a:endParaRPr lang="ru-RU" dirty="0"/>
          </a:p>
        </p:txBody>
      </p:sp>
      <p:sp>
        <p:nvSpPr>
          <p:cNvPr id="1026" name="AutoShape 2" descr="Michael Flyn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3762568"/>
          </a:xfrm>
          <a:prstGeom prst="rect">
            <a:avLst/>
          </a:prstGeom>
          <a:noFill/>
        </p:spPr>
        <p:txBody>
          <a:bodyPr vert="horz">
            <a:spAutoFit/>
          </a:bodyPr>
          <a:lstStyle/>
          <a:p>
            <a:r>
              <a:rPr lang="ru-RU" sz="2000" dirty="0" smtClean="0"/>
              <a:t>Архитектура фон Неймана имеет ряд важных достоинств.</a:t>
            </a:r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Наличие общей памяти позволяет оперативно перераспределять ее объем для хранения отдельных массивов команд, данных и реализации стека в зависимости от решаемых задач. Таким образом, обеспечивается возможность более эффективного использования имеющегося объема оперативной памяти в каждом конкретном случае применения.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Использование общей шины для передачи команд и данных значительно упрощает отладку, тестирование и текущий контроль функционирования системы, повышает ее надежность.</a:t>
            </a: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Архитектура Фон-Неймана</a:t>
            </a:r>
            <a:endParaRPr lang="ru-RU" dirty="0"/>
          </a:p>
        </p:txBody>
      </p:sp>
      <p:sp>
        <p:nvSpPr>
          <p:cNvPr id="1026" name="AutoShape 2" descr="Michael Flyn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2533001"/>
          </a:xfrm>
          <a:prstGeom prst="rect">
            <a:avLst/>
          </a:prstGeom>
          <a:noFill/>
        </p:spPr>
        <p:txBody>
          <a:bodyPr vert="horz">
            <a:spAutoFit/>
          </a:bodyPr>
          <a:lstStyle/>
          <a:p>
            <a:pPr marL="365760" lvl="0" indent="-256032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2400" dirty="0" smtClean="0"/>
              <a:t>Однако ей присущи и существенные недостатки.</a:t>
            </a:r>
          </a:p>
          <a:p>
            <a:pPr marL="365760" lvl="0" indent="-256032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2400" dirty="0" smtClean="0"/>
              <a:t>Основным из них является необходимость последовательной выборки команд и обрабатываемых данных по общей системной шине.</a:t>
            </a:r>
          </a:p>
          <a:p>
            <a:pPr marL="365760" lvl="0" indent="-256032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2400" dirty="0" smtClean="0"/>
              <a:t>При этом общая шина становится «узким местом» (</a:t>
            </a:r>
            <a:r>
              <a:rPr lang="ru-RU" sz="2400" dirty="0" err="1" smtClean="0"/>
              <a:t>bottleneck</a:t>
            </a:r>
            <a:r>
              <a:rPr lang="ru-RU" sz="2400" dirty="0" smtClean="0"/>
              <a:t> – «бутылочное горло»), которое ограничивает производительность цифровой системы.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055" y="98072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Параллельные вычислительные системы</a:t>
            </a:r>
            <a:r>
              <a:rPr lang="ru-RU" dirty="0"/>
              <a:t> — это физические компьютерные, а также программные системы, реализующие тем или иным способом параллельную обработку данных на многих вычислительных узлах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11038" y="2125707"/>
            <a:ext cx="43534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Идея распараллеливания </a:t>
            </a:r>
            <a:r>
              <a:rPr lang="ru-RU" dirty="0" smtClean="0"/>
              <a:t>вычислений </a:t>
            </a:r>
            <a:r>
              <a:rPr lang="ru-RU" dirty="0"/>
              <a:t>основана на том, что большинство задач может быть разделено на набор меньших задач, которые могут быть решены одновременно. Обычно параллельные вычисления требуют координации действий.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581128"/>
            <a:ext cx="762534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Параллельные вычисления существуют в нескольких формах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233255"/>
            <a:ext cx="176794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параллелизм на уровне </a:t>
            </a:r>
            <a:r>
              <a:rPr lang="ru-RU" dirty="0" smtClean="0"/>
              <a:t>битов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5310105"/>
            <a:ext cx="259228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параллелизм на уровне инструкций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19746" y="5310105"/>
            <a:ext cx="165618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параллелизм данных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5289373"/>
            <a:ext cx="171201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параллелизм задач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9" y="2286666"/>
            <a:ext cx="3609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18185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Архитектура</a:t>
            </a:r>
            <a:endParaRPr lang="ru-RU" dirty="0"/>
          </a:p>
        </p:txBody>
      </p:sp>
      <p:sp>
        <p:nvSpPr>
          <p:cNvPr id="1026" name="AutoShape 2" descr="Michael Flyn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031873"/>
          </a:xfrm>
          <a:prstGeom prst="rect">
            <a:avLst/>
          </a:prstGeom>
          <a:noFill/>
        </p:spPr>
        <p:txBody>
          <a:bodyPr vert="horz">
            <a:spAutoFit/>
          </a:bodyPr>
          <a:lstStyle/>
          <a:p>
            <a:pPr marL="365760" lvl="0" indent="-256032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2000" b="1" i="1" dirty="0" smtClean="0"/>
              <a:t>Гарвардская архитектура</a:t>
            </a:r>
            <a:r>
              <a:rPr lang="ru-RU" sz="2000" dirty="0" smtClean="0"/>
              <a:t> была разработана </a:t>
            </a:r>
            <a:r>
              <a:rPr lang="ru-RU" sz="2000" dirty="0" err="1" smtClean="0"/>
              <a:t>Говардом</a:t>
            </a:r>
            <a:r>
              <a:rPr lang="ru-RU" sz="2000" dirty="0" smtClean="0"/>
              <a:t> </a:t>
            </a:r>
            <a:r>
              <a:rPr lang="ru-RU" sz="2000" dirty="0" err="1" smtClean="0"/>
              <a:t>Эйкеном</a:t>
            </a:r>
            <a:r>
              <a:rPr lang="ru-RU" sz="2000" dirty="0" smtClean="0"/>
              <a:t> в конце 1930-х годов в Гарвардском университете с целью увеличить скорость выполнения вычислительных операций и оптимизировать работу памяти. Она характеризуется физическим разделением памяти команд (программ) и памяти данных. В ее оригинальном варианте использовался также отдельный стек для хранения содержимого программного счетчика, который обеспечивал возможности выполнения вложенных подпрограмм. Каждая память соединяется с процессором отдельной шиной, что позволяет одновременно с чтением-записью данных при выполнении текущей команды производить выборку и декодирование следующей команды. Благодаря такому разделению потоков команд и данных и совмещению операций их выборки реализуется более высокая производительность, чем при использовании Принстонской архитектуры.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Архитектура</a:t>
            </a:r>
            <a:endParaRPr lang="ru-RU" dirty="0"/>
          </a:p>
        </p:txBody>
      </p:sp>
      <p:sp>
        <p:nvSpPr>
          <p:cNvPr id="1026" name="AutoShape 2" descr="Michael Flyn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Гарвардская архитек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208" y="1428736"/>
            <a:ext cx="810989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Архитектура</a:t>
            </a:r>
            <a:endParaRPr lang="ru-RU" dirty="0"/>
          </a:p>
        </p:txBody>
      </p:sp>
      <p:sp>
        <p:nvSpPr>
          <p:cNvPr id="1026" name="AutoShape 2" descr="Michael Flyn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278094"/>
          </a:xfrm>
          <a:prstGeom prst="rect">
            <a:avLst/>
          </a:prstGeom>
          <a:noFill/>
        </p:spPr>
        <p:txBody>
          <a:bodyPr vert="horz">
            <a:spAutoFit/>
          </a:bodyPr>
          <a:lstStyle/>
          <a:p>
            <a:pPr marL="365760" lvl="0" indent="-256032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2000" dirty="0" smtClean="0"/>
              <a:t>Недостатки Гарвардской архитектуры связаны с необходимостью проведения большего числа шин, а также с фиксированным объемом памяти, выделенной для команд и данных, назначение которой не может оперативно перераспределяться в соответствии с требованиями решаемой задачи. Поэтому приходится использовать память большего объема, коэффициент использования которой при решении разнообразных задач оказывается более низким, чем в системах с Принстонской архитектурой. Однако развитие микроэлектронной технологии позволило в значительной степени преодолеть указанные недостатки, поэтому Гарвардская архитектура широко применяется во внутренней структуре современных высокопроизводительных  микропроцессоров, где используется отдельная кэш-память для хранения команд и данных. В то же время во внешней структуре большинства микропроцессорных систем реализуются принципы Принстонской архитектуры.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0714" y="83671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Параллельные вычисления использовались много лет в основном в высокопроизводительных вычислениях, но в последнее время к ним возрос интерес вследствие существования физических ограничений на рост тактовой частоты процессоров. Параллельные вычисления стали доминирующей парадигмой в архитектуре компьютеров, в основном в форме многоядерных </a:t>
            </a:r>
            <a:r>
              <a:rPr lang="ru-RU" dirty="0" smtClean="0"/>
              <a:t>процессоров.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42365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Взаимодействие и синхронизация между процессами представляют большой барьер для получения высокой производительности параллельных систем.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60950"/>
            <a:ext cx="5004048" cy="252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468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 увеличения скорости вычислений на однопроцессорных компьютерах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36912"/>
            <a:ext cx="4402832" cy="3937624"/>
          </a:xfrm>
        </p:spPr>
        <p:txBody>
          <a:bodyPr>
            <a:normAutofit/>
          </a:bodyPr>
          <a:lstStyle/>
          <a:p>
            <a:r>
              <a:rPr lang="ru-RU" dirty="0" smtClean="0"/>
              <a:t>за 17 лет с 1971 по 1988 год частота работы ЭВМ выросла в 5 раз</a:t>
            </a:r>
          </a:p>
          <a:p>
            <a:r>
              <a:rPr lang="ru-RU" dirty="0" smtClean="0"/>
              <a:t>За последние 17 лет -  всего в два раза</a:t>
            </a:r>
          </a:p>
          <a:p>
            <a:r>
              <a:rPr lang="ru-RU" dirty="0" smtClean="0"/>
              <a:t>С 2010 года - рост практически прекратился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211960" y="3789040"/>
            <a:ext cx="4788024" cy="3068960"/>
            <a:chOff x="4211960" y="3789040"/>
            <a:chExt cx="4788024" cy="3068960"/>
          </a:xfrm>
        </p:grpSpPr>
        <p:graphicFrame>
          <p:nvGraphicFramePr>
            <p:cNvPr id="6" name="Диаграмма 5"/>
            <p:cNvGraphicFramePr/>
            <p:nvPr/>
          </p:nvGraphicFramePr>
          <p:xfrm>
            <a:off x="4211960" y="3789040"/>
            <a:ext cx="4788024" cy="30689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283968" y="3933056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МГц</a:t>
              </a:r>
              <a:endParaRPr lang="ru-RU" sz="1200" b="1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9036496" cy="1373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предела скорости вычислений.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Решим простую задачку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92896"/>
            <a:ext cx="5292080" cy="4365104"/>
          </a:xfrm>
        </p:spPr>
        <p:txBody>
          <a:bodyPr>
            <a:normAutofit fontScale="92500" lnSpcReduction="10000"/>
          </a:bodyPr>
          <a:lstStyle/>
          <a:p>
            <a:pPr marL="3175" indent="358775">
              <a:buNone/>
            </a:pPr>
            <a:r>
              <a:rPr lang="ru-RU" dirty="0" smtClean="0"/>
              <a:t>На микросхеме микропроцессора электрический сигнал из точки А в точку </a:t>
            </a:r>
            <a:r>
              <a:rPr lang="en-US" dirty="0" smtClean="0"/>
              <a:t>B </a:t>
            </a:r>
            <a:r>
              <a:rPr lang="ru-RU" dirty="0" smtClean="0"/>
              <a:t>перемещается со скоростью света в среде кварц. </a:t>
            </a:r>
          </a:p>
          <a:p>
            <a:pPr marL="3175" indent="358775" algn="just">
              <a:buNone/>
            </a:pPr>
            <a:r>
              <a:rPr lang="ru-RU" dirty="0" smtClean="0"/>
              <a:t>Сколько сигналов из точки А в точку В можно передать в секунду, если расстояние между точками А и В составляет 2 миллиметра, а скорость света в кварце  -  194 613 км/с ?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531706" y="2420888"/>
            <a:ext cx="3612294" cy="3619564"/>
            <a:chOff x="5531706" y="2420888"/>
            <a:chExt cx="3612294" cy="3619564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31706" y="2420888"/>
              <a:ext cx="3612294" cy="3468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7164288" y="5517232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А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92802" y="5069210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В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48680"/>
            <a:ext cx="2480122" cy="21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975" y="2249424"/>
            <a:ext cx="8440489" cy="44919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</a:rPr>
              <a:t>Дано</a:t>
            </a:r>
            <a:r>
              <a:rPr lang="ru-RU" dirty="0" smtClean="0">
                <a:latin typeface="Arial" pitchFamily="34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</a:rPr>
              <a:t>V</a:t>
            </a:r>
            <a:r>
              <a:rPr lang="ru-RU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= 194 613 </a:t>
            </a:r>
            <a:r>
              <a:rPr lang="ru-RU" dirty="0" smtClean="0">
                <a:latin typeface="Arial" pitchFamily="34" charset="0"/>
              </a:rPr>
              <a:t>км/с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≈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1,95*10</a:t>
            </a:r>
            <a:r>
              <a:rPr lang="ru-RU" baseline="30000" dirty="0" smtClean="0">
                <a:latin typeface="Arial" pitchFamily="34" charset="0"/>
              </a:rPr>
              <a:t>5</a:t>
            </a:r>
            <a:r>
              <a:rPr lang="ru-RU" dirty="0" smtClean="0">
                <a:latin typeface="Arial" pitchFamily="34" charset="0"/>
              </a:rPr>
              <a:t> км/</a:t>
            </a:r>
            <a:r>
              <a:rPr lang="ru-RU" dirty="0" err="1" smtClean="0">
                <a:latin typeface="Arial" pitchFamily="34" charset="0"/>
              </a:rPr>
              <a:t>с=</a:t>
            </a:r>
            <a:r>
              <a:rPr lang="ru-RU" dirty="0" smtClean="0">
                <a:latin typeface="Arial" pitchFamily="34" charset="0"/>
              </a:rPr>
              <a:t> 1,95*10</a:t>
            </a:r>
            <a:r>
              <a:rPr lang="ru-RU" baseline="30000" dirty="0" smtClean="0">
                <a:latin typeface="Arial" pitchFamily="34" charset="0"/>
              </a:rPr>
              <a:t>8</a:t>
            </a:r>
            <a:r>
              <a:rPr lang="ru-RU" dirty="0" smtClean="0">
                <a:latin typeface="Arial" pitchFamily="34" charset="0"/>
              </a:rPr>
              <a:t> м/с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</a:rPr>
              <a:t>S = 2 </a:t>
            </a:r>
            <a:r>
              <a:rPr lang="ru-RU" dirty="0" smtClean="0">
                <a:latin typeface="Arial" pitchFamily="34" charset="0"/>
              </a:rPr>
              <a:t>мм = </a:t>
            </a:r>
            <a:r>
              <a:rPr lang="en-US" dirty="0" smtClean="0">
                <a:latin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</a:rPr>
              <a:t>*10</a:t>
            </a:r>
            <a:r>
              <a:rPr lang="ru-RU" baseline="30000" dirty="0" smtClean="0">
                <a:latin typeface="Arial" pitchFamily="34" charset="0"/>
              </a:rPr>
              <a:t>-3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м</a:t>
            </a:r>
            <a:endParaRPr lang="en-US" dirty="0" smtClean="0">
              <a:latin typeface="Arial" pitchFamily="34" charset="0"/>
            </a:endParaRPr>
          </a:p>
          <a:p>
            <a:pPr>
              <a:spcAft>
                <a:spcPts val="1200"/>
              </a:spcAft>
              <a:buNone/>
            </a:pPr>
            <a:r>
              <a:rPr lang="ru-RU" b="1" dirty="0" smtClean="0"/>
              <a:t>Найти</a:t>
            </a:r>
            <a:r>
              <a:rPr lang="ru-RU" dirty="0" smtClean="0"/>
              <a:t>: </a:t>
            </a:r>
            <a:r>
              <a:rPr lang="ru-RU" dirty="0" smtClean="0">
                <a:latin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</a:rPr>
              <a:t>c </a:t>
            </a:r>
            <a:r>
              <a:rPr lang="ru-RU" dirty="0" smtClean="0">
                <a:latin typeface="Arial" pitchFamily="34" charset="0"/>
              </a:rPr>
              <a:t>/</a:t>
            </a:r>
            <a:r>
              <a:rPr lang="en-US" dirty="0" smtClean="0">
                <a:latin typeface="Arial" pitchFamily="34" charset="0"/>
              </a:rPr>
              <a:t> t = ?</a:t>
            </a:r>
          </a:p>
          <a:p>
            <a:pPr marL="85725" indent="23813">
              <a:buNone/>
            </a:pPr>
            <a:r>
              <a:rPr lang="ru-RU" b="1" dirty="0" smtClean="0">
                <a:latin typeface="Arial" pitchFamily="34" charset="0"/>
              </a:rPr>
              <a:t>Решение. </a:t>
            </a:r>
            <a:r>
              <a:rPr lang="ru-RU" dirty="0" smtClean="0">
                <a:latin typeface="Arial" pitchFamily="34" charset="0"/>
              </a:rPr>
              <a:t>Найдем время прохождения одного сигнала из точки А в точку В:</a:t>
            </a:r>
            <a:endParaRPr lang="en-US" dirty="0" smtClean="0">
              <a:latin typeface="Arial" pitchFamily="34" charset="0"/>
            </a:endParaRPr>
          </a:p>
          <a:p>
            <a:pPr>
              <a:buNone/>
            </a:pPr>
            <a:r>
              <a:rPr lang="en-US" dirty="0" smtClean="0"/>
              <a:t>V = S / t</a:t>
            </a:r>
            <a:r>
              <a:rPr lang="ru-RU" dirty="0" smtClean="0"/>
              <a:t> </a:t>
            </a:r>
            <a:r>
              <a:rPr lang="en-US" dirty="0" smtClean="0"/>
              <a:t>   </a:t>
            </a:r>
            <a:r>
              <a:rPr lang="ru-RU" dirty="0" smtClean="0"/>
              <a:t>=</a:t>
            </a:r>
            <a:r>
              <a:rPr lang="en-US" dirty="0" smtClean="0"/>
              <a:t>&gt;    t = S/V </a:t>
            </a:r>
            <a:r>
              <a:rPr lang="ru-RU" dirty="0" smtClean="0">
                <a:latin typeface="Arial" pitchFamily="34" charset="0"/>
              </a:rPr>
              <a:t>≈</a:t>
            </a:r>
            <a:r>
              <a:rPr lang="en-US" dirty="0" smtClean="0">
                <a:latin typeface="Arial" pitchFamily="34" charset="0"/>
              </a:rPr>
              <a:t> 2</a:t>
            </a:r>
            <a:r>
              <a:rPr lang="ru-RU" dirty="0" smtClean="0">
                <a:latin typeface="Arial" pitchFamily="34" charset="0"/>
              </a:rPr>
              <a:t>*10</a:t>
            </a:r>
            <a:r>
              <a:rPr lang="ru-RU" baseline="30000" dirty="0" smtClean="0">
                <a:latin typeface="Arial" pitchFamily="34" charset="0"/>
              </a:rPr>
              <a:t>-3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м</a:t>
            </a:r>
            <a:r>
              <a:rPr lang="en-US" dirty="0" smtClean="0">
                <a:latin typeface="Arial" pitchFamily="34" charset="0"/>
              </a:rPr>
              <a:t> / </a:t>
            </a:r>
            <a:r>
              <a:rPr lang="ru-RU" dirty="0" smtClean="0">
                <a:latin typeface="Arial" pitchFamily="34" charset="0"/>
              </a:rPr>
              <a:t>1,95*10</a:t>
            </a:r>
            <a:r>
              <a:rPr lang="ru-RU" baseline="30000" dirty="0" smtClean="0">
                <a:latin typeface="Arial" pitchFamily="34" charset="0"/>
              </a:rPr>
              <a:t>8</a:t>
            </a:r>
            <a:r>
              <a:rPr lang="ru-RU" dirty="0" smtClean="0">
                <a:latin typeface="Arial" pitchFamily="34" charset="0"/>
              </a:rPr>
              <a:t> м/с</a:t>
            </a:r>
            <a:r>
              <a:rPr lang="en-US" dirty="0" smtClean="0">
                <a:latin typeface="Arial" pitchFamily="34" charset="0"/>
              </a:rPr>
              <a:t> =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</a:rPr>
              <a:t>= 2 / 1,95 * </a:t>
            </a:r>
            <a:r>
              <a:rPr lang="ru-RU" dirty="0" smtClean="0">
                <a:latin typeface="Arial" pitchFamily="34" charset="0"/>
              </a:rPr>
              <a:t>10</a:t>
            </a:r>
            <a:r>
              <a:rPr lang="en-US" baseline="30000" dirty="0" smtClean="0">
                <a:latin typeface="Arial" pitchFamily="34" charset="0"/>
              </a:rPr>
              <a:t>-11</a:t>
            </a:r>
            <a:r>
              <a:rPr lang="ru-RU" dirty="0" smtClean="0">
                <a:latin typeface="Arial" pitchFamily="34" charset="0"/>
              </a:rPr>
              <a:t>с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≈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10</a:t>
            </a:r>
            <a:r>
              <a:rPr lang="ru-RU" baseline="30000" dirty="0" smtClean="0">
                <a:latin typeface="Arial" pitchFamily="34" charset="0"/>
              </a:rPr>
              <a:t>-</a:t>
            </a:r>
            <a:r>
              <a:rPr lang="en-US" baseline="30000" dirty="0" smtClean="0">
                <a:latin typeface="Arial" pitchFamily="34" charset="0"/>
              </a:rPr>
              <a:t>11</a:t>
            </a:r>
            <a:r>
              <a:rPr lang="en-US" dirty="0" smtClean="0">
                <a:latin typeface="Arial" pitchFamily="34" charset="0"/>
              </a:rPr>
              <a:t> c</a:t>
            </a:r>
          </a:p>
          <a:p>
            <a:pPr marL="85725" indent="23813">
              <a:buNone/>
            </a:pPr>
            <a:r>
              <a:rPr lang="ru-RU" dirty="0" smtClean="0">
                <a:latin typeface="Arial" pitchFamily="34" charset="0"/>
              </a:rPr>
              <a:t>Значит за 1 секунду может пройти 10</a:t>
            </a:r>
            <a:r>
              <a:rPr lang="en-US" baseline="30000" dirty="0" smtClean="0">
                <a:latin typeface="Arial" pitchFamily="34" charset="0"/>
              </a:rPr>
              <a:t>11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сигналов или 100 миллиардов сигналов</a:t>
            </a:r>
            <a:endParaRPr lang="ru-RU" dirty="0"/>
          </a:p>
        </p:txBody>
      </p:sp>
      <p:sp>
        <p:nvSpPr>
          <p:cNvPr id="18434" name="AutoShape 2" descr="https://3fk.ru/upload/vk/img/443_W1bzFdCrb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4664"/>
            <a:ext cx="2952328" cy="215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01616"/>
            <a:ext cx="3779912" cy="34563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Проблема скорости вычислений на одном микропроцессоре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548680"/>
            <a:ext cx="9252520" cy="259228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ВЫВОД 1:</a:t>
            </a:r>
            <a:endParaRPr lang="ru-RU" dirty="0" smtClean="0">
              <a:latin typeface="Arial Black" pitchFamily="34" charset="0"/>
            </a:endParaRPr>
          </a:p>
          <a:p>
            <a:pPr marL="85725" indent="0">
              <a:buNone/>
            </a:pPr>
            <a:r>
              <a:rPr lang="ru-RU" dirty="0" smtClean="0"/>
              <a:t>Создать высокопроизводительные компьютеры на одном микропроцессоре (МП) </a:t>
            </a:r>
            <a:r>
              <a:rPr lang="ru-RU" b="1" dirty="0" smtClean="0"/>
              <a:t>не представляется возможным</a:t>
            </a:r>
            <a:r>
              <a:rPr lang="ru-RU" dirty="0" smtClean="0"/>
              <a:t> ввиду ограничения, обусловленного конечным значением скорости распространения электромагнитных волн  (скорость света в среде)</a:t>
            </a:r>
            <a:endParaRPr lang="ru-RU" dirty="0"/>
          </a:p>
        </p:txBody>
      </p:sp>
      <p:sp>
        <p:nvSpPr>
          <p:cNvPr id="15362" name="AutoShape 2" descr="https://econet.ua/media/video_covers/11177/original.jpg?15329621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376" y="3144020"/>
            <a:ext cx="4395624" cy="371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4860032" cy="6093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ВЫВОД 2: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/>
              <a:t>Время распространения сигнала на расстояние нескольких миллиметров (линейный размер стороны микропроцессора) при быстродействии 100 миллиардов операций в секунду становится соизмеримым со временем выполнения одной операции. 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7" y="3602508"/>
            <a:ext cx="3707903" cy="325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707904" cy="36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 тепловыделения</a:t>
            </a:r>
            <a:r>
              <a:rPr lang="en-US" dirty="0" smtClean="0"/>
              <a:t> </a:t>
            </a:r>
            <a:r>
              <a:rPr lang="ru-RU" dirty="0" smtClean="0"/>
              <a:t>при вычислениях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36912"/>
            <a:ext cx="5256584" cy="4032448"/>
          </a:xfrm>
        </p:spPr>
        <p:txBody>
          <a:bodyPr/>
          <a:lstStyle/>
          <a:p>
            <a:r>
              <a:rPr lang="ru-RU" dirty="0" smtClean="0"/>
              <a:t>Тепловыделение пропорционально кубу частоты </a:t>
            </a:r>
            <a:r>
              <a:rPr lang="en-US" dirty="0" smtClean="0"/>
              <a:t>Q ~ F</a:t>
            </a:r>
            <a:r>
              <a:rPr lang="en-US" baseline="30000" dirty="0" smtClean="0"/>
              <a:t>3 </a:t>
            </a:r>
          </a:p>
          <a:p>
            <a:r>
              <a:rPr lang="ru-RU" dirty="0" smtClean="0"/>
              <a:t>После 5 ГГЦ потребуется интенсивное охлаждение жидким азотом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96136" y="2852936"/>
          <a:ext cx="2592288" cy="3840480"/>
        </p:xfrm>
        <a:graphic>
          <a:graphicData uri="http://schemas.openxmlformats.org/drawingml/2006/table">
            <a:tbl>
              <a:tblPr/>
              <a:tblGrid>
                <a:gridCol w="1510290"/>
                <a:gridCol w="1081998"/>
              </a:tblGrid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Частота, ГГц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Тепло, Вт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3132</TotalTime>
  <Words>996</Words>
  <Application>Microsoft Office PowerPoint</Application>
  <PresentationFormat>Экран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Слайд 1</vt:lpstr>
      <vt:lpstr>Слайд 2</vt:lpstr>
      <vt:lpstr>Слайд 3</vt:lpstr>
      <vt:lpstr>Проблема увеличения скорости вычислений на однопроцессорных компьютерах</vt:lpstr>
      <vt:lpstr>Задача предела скорости вычислений. Решим простую задачку</vt:lpstr>
      <vt:lpstr>Решение</vt:lpstr>
      <vt:lpstr>Проблема скорости вычислений на одном микропроцессоре</vt:lpstr>
      <vt:lpstr>Слайд 8</vt:lpstr>
      <vt:lpstr>Проблема тепловыделения при вычислениях</vt:lpstr>
      <vt:lpstr>Итак, были показаны проблемы ускорения вычислений</vt:lpstr>
      <vt:lpstr>Потоковые вычислительные системы</vt:lpstr>
      <vt:lpstr>Архитектура</vt:lpstr>
      <vt:lpstr>Архитектура</vt:lpstr>
      <vt:lpstr>Архитектура</vt:lpstr>
      <vt:lpstr>Слайд 15</vt:lpstr>
      <vt:lpstr>Архитектура</vt:lpstr>
      <vt:lpstr>Архитектура</vt:lpstr>
      <vt:lpstr>Архитектура Фон-Неймана</vt:lpstr>
      <vt:lpstr>Архитектура Фон-Неймана</vt:lpstr>
      <vt:lpstr>Архитектура</vt:lpstr>
      <vt:lpstr>Архитектура</vt:lpstr>
      <vt:lpstr>Архитектура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Drach Vladimir &amp; Olga</cp:lastModifiedBy>
  <cp:revision>107</cp:revision>
  <dcterms:created xsi:type="dcterms:W3CDTF">2019-02-09T15:20:29Z</dcterms:created>
  <dcterms:modified xsi:type="dcterms:W3CDTF">2021-09-24T13:21:55Z</dcterms:modified>
</cp:coreProperties>
</file>