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84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80" r:id="rId27"/>
    <p:sldId id="279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D2F995-6BF4-4F15-BBEC-308500759FFE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B4A6B6-EA61-4020-9231-F0EF8698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1%D1%82%D0%BE%D1%8F%D0%BD%D0%BD%D0%BE%D0%B5_%D0%B7%D0%B0%D0%BF%D0%BE%D0%BC%D0%B8%D0%BD%D0%B0%D1%8E%D1%89%D0%B5%D0%B5_%D1%83%D1%81%D1%82%D1%80%D0%BE%D0%B9%D1%81%D1%82%D0%B2%D0%BE" TargetMode="External"/><Relationship Id="rId3" Type="http://schemas.openxmlformats.org/officeDocument/2006/relationships/hyperlink" Target="https://ru.wikipedia.org/wiki/%D0%AD%D0%BB%D0%B5%D0%BA%D1%82%D1%80%D0%BE%D0%BD%D0%B8%D0%BA%D0%B0" TargetMode="External"/><Relationship Id="rId7" Type="http://schemas.openxmlformats.org/officeDocument/2006/relationships/hyperlink" Target="https://ru.wikipedia.org/wiki/%D0%9E%D0%97%D0%A3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5%D1%80%D0%B8%D1%84%D0%B5%D1%80%D0%B8%D0%B9%D0%BD%D0%BE%D0%B5_%D1%83%D1%81%D1%82%D1%80%D0%BE%D0%B9%D1%81%D1%82%D0%B2%D0%BE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ru.wikipedia.org/wiki/%D0%9F%D1%80%D0%BE%D1%86%D0%B5%D1%81%D1%81%D0%BE%D1%80" TargetMode="External"/><Relationship Id="rId10" Type="http://schemas.openxmlformats.org/officeDocument/2006/relationships/hyperlink" Target="https://ru.wikipedia.org/wiki/%D0%9C%D0%B8%D0%BA%D1%80%D0%BE%D0%BF%D1%80%D0%BE%D1%86%D0%B5%D1%81%D1%81%D0%BE%D1%80" TargetMode="External"/><Relationship Id="rId4" Type="http://schemas.openxmlformats.org/officeDocument/2006/relationships/hyperlink" Target="https://ru.wikipedia.org/wiki/%D0%AD%D0%BB%D0%B5%D0%BA%D1%82%D1%80%D0%BE%D0%BD%D0%BD%D0%BE%D0%B5_%D1%83%D1%81%D1%82%D1%80%D0%BE%D0%B9%D1%81%D1%82%D0%B2%D0%BE" TargetMode="External"/><Relationship Id="rId9" Type="http://schemas.openxmlformats.org/officeDocument/2006/relationships/hyperlink" Target="https://ru.wikipedia.org/wiki/%D0%9A%D0%BE%D0%BC%D0%BF%D1%8C%D1%8E%D1%82%D0%B5%D1%8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v-s.mobi%5d&#1053;&#1040;&#1059;&#1050;&#1040;%20&#1047;&#1040;%20&#1052;&#1048;&#1053;&#1059;&#1058;&#1059;%20_%20&#1050;&#1074;&#1072;&#1085;&#1090;&#1086;&#1074;&#1099;&#1081;%20&#1082;&#1086;&#1084;&#1087;&#1100;&#1102;&#1090;&#1077;&#1088;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/>
              <a:t>Основные классы вычислительных машин</a:t>
            </a:r>
          </a:p>
        </p:txBody>
      </p:sp>
    </p:spTree>
    <p:extLst>
      <p:ext uri="{BB962C8B-B14F-4D97-AF65-F5344CB8AC3E}">
        <p14:creationId xmlns="" xmlns:p14="http://schemas.microsoft.com/office/powerpoint/2010/main" val="56341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Определение рейтинга </a:t>
            </a:r>
            <a:r>
              <a:rPr lang="ru-RU" i="1" dirty="0" err="1"/>
              <a:t>мэйнфреймов</a:t>
            </a:r>
            <a:r>
              <a:rPr lang="ru-RU" i="1" dirty="0"/>
              <a:t> </a:t>
            </a:r>
            <a:r>
              <a:rPr lang="ru-RU" dirty="0"/>
              <a:t>по зарубежным показателям , выполняется по следующим характеристикам: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надежность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производительность;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емкость основной и внешней памяти;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время обращения к основной памяти;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время доступа и трансфер внешних запоминающих устройств;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характеристики кэш-памяти;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количество каналов и эффективность системы ввода-вывода;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аппаратная и программная совместимость с другими компьютерами;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поддержка сети и т. 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3816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4946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Внешний вид большой вычислительной машины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131840" y="494116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55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15062"/>
            <a:ext cx="3651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Малые 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098" y="90872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Малые компьютеры </a:t>
            </a:r>
            <a:r>
              <a:rPr lang="ru-RU" dirty="0"/>
              <a:t>(</a:t>
            </a:r>
            <a:r>
              <a:rPr lang="ru-RU" b="1" dirty="0" err="1"/>
              <a:t>мини-ЭВМ</a:t>
            </a:r>
            <a:r>
              <a:rPr lang="ru-RU" dirty="0"/>
              <a:t>) — надежные, недорогие и удобные в эксплуатации компьютеры, обладающие несколько более низкими по сравнению с </a:t>
            </a:r>
            <a:r>
              <a:rPr lang="ru-RU" dirty="0" err="1"/>
              <a:t>мэйнфреймами</a:t>
            </a:r>
            <a:r>
              <a:rPr lang="ru-RU" dirty="0"/>
              <a:t> возможностями.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3304" y="1988840"/>
            <a:ext cx="274626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Основные особенности: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20" y="2564904"/>
            <a:ext cx="8241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широкий диапазон производительности в конкретных условиях применения;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аппаратная реализация большинства системных функций ввода-вывода информации;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простая реализация многопроцессорных и многомашинных систем;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высокая скорость обработки прерываний;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работы с форматами данных различной длины.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2514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Достоинства мини-компьютеров: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специфичная архитектура с большой модульностью;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лучшее, чем у </a:t>
            </a:r>
            <a:r>
              <a:rPr lang="ru-RU" dirty="0" err="1"/>
              <a:t>мэйнфреймов</a:t>
            </a:r>
            <a:r>
              <a:rPr lang="ru-RU" dirty="0"/>
              <a:t>, соотношение производительность/цена;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повышенная точность вычислений.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135499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СФЕРЫ ПРИМЕНЕНИЯ МИНИ-КОМПЬЮТЕРОВ.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Ориентированы на использование в качестве управляющих вычислительных комплексов.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Традиционная для подобных комплексов широкая номенклатура периферийных устройств дополняется блоками межпроцессорной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связи, благодаря чему обеспечивается реализация вычислительных систем с изменяемой структурой.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Управление технологическими процессами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/>
              <a:t>Также успешно применяются для вычислений в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многопользовательских вычислительных системах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системах автоматизированного проектирования,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системах моделирования несложных объектов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системах искусственного интеллекта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79191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538" y="260039"/>
            <a:ext cx="3488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Микрокомпьютеры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228" y="908720"/>
            <a:ext cx="707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Микрокомпьютеры </a:t>
            </a:r>
            <a:r>
              <a:rPr lang="ru-RU" dirty="0"/>
              <a:t>многочисленны и разнообразны. </a:t>
            </a:r>
            <a:endParaRPr lang="en-US" dirty="0"/>
          </a:p>
          <a:p>
            <a:r>
              <a:rPr lang="ru-RU" dirty="0"/>
              <a:t>Среди них можно выделить несколько подклассов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239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6376" y="5661248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Классификация микрокомпьютеров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5507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70C0"/>
                </a:solidFill>
              </a:rPr>
              <a:t>Многопользовательские </a:t>
            </a:r>
            <a:r>
              <a:rPr lang="ru-RU" dirty="0">
                <a:solidFill>
                  <a:srgbClr val="0070C0"/>
                </a:solidFill>
              </a:rPr>
              <a:t>микрокомпьютеры </a:t>
            </a:r>
            <a:r>
              <a:rPr lang="ru-RU" dirty="0"/>
              <a:t>— мощные микрокомпьютеры, оборудованные несколькими видеотерминалами и функционирующие в режиме разделения времени, что позволяет эффективно работать на них сразу нескольким пользователям.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Персональные </a:t>
            </a:r>
            <a:r>
              <a:rPr lang="ru-RU" dirty="0">
                <a:solidFill>
                  <a:srgbClr val="0070C0"/>
                </a:solidFill>
              </a:rPr>
              <a:t>компьютеры </a:t>
            </a:r>
            <a:r>
              <a:rPr lang="ru-RU" dirty="0"/>
              <a:t>— однопользовательские микрокомпьютеры, удовлетворяющие требованиям общедоступности и универсальности применения.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Рабочие станции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workstation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/>
              <a:t>представляют собой однопользовательские микрокомпьютеры для работы в вычислительных сетях, часто специализированные для выполнения определенного вида работ (графических, инженерных, издательских и т. д.).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err="1">
                <a:solidFill>
                  <a:srgbClr val="0070C0"/>
                </a:solidFill>
              </a:rPr>
              <a:t>Cерверы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server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/>
              <a:t>— многопользовательские мощные микрокомпьютеры в вычислительных сетях, выделенные для обработки запросов от всех рабочих станций сети.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Сетевые </a:t>
            </a:r>
            <a:r>
              <a:rPr lang="ru-RU" dirty="0">
                <a:solidFill>
                  <a:srgbClr val="0070C0"/>
                </a:solidFill>
              </a:rPr>
              <a:t>компьютеры (</a:t>
            </a:r>
            <a:r>
              <a:rPr lang="ru-RU" dirty="0" err="1">
                <a:solidFill>
                  <a:srgbClr val="0070C0"/>
                </a:solidFill>
              </a:rPr>
              <a:t>network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computer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/>
              <a:t>— упрощенные микрокомпьютеры, обеспечивающие работу в сети и доступ к сетевым ресурсам, часто специализированные на выполнение определенного вида работ (защиту сети от несанкционированного доступа, организацию просмотра сетевых ресурсов, электронной почты и т. д.).</a:t>
            </a:r>
          </a:p>
        </p:txBody>
      </p:sp>
    </p:spTree>
    <p:extLst>
      <p:ext uri="{BB962C8B-B14F-4D97-AF65-F5344CB8AC3E}">
        <p14:creationId xmlns="" xmlns:p14="http://schemas.microsoft.com/office/powerpoint/2010/main" val="427343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5041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Персональные 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4367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Персональные компьютеры </a:t>
            </a:r>
            <a:r>
              <a:rPr lang="ru-RU" dirty="0"/>
              <a:t>(ПК) относятся к классу микрокомпьютеров, но ввиду их массовой распространенности заслуживают особого внимания. ПК должен обладать следующими качествами: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89725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малая стоимость ПК, находящаяся в пределах доступности для индивидуального покупателя;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автономность эксплуатации без специальных требований к условиям окружающей среды;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гибкость архитектуры, обеспечивающая ее </a:t>
            </a:r>
            <a:r>
              <a:rPr lang="ru-RU" dirty="0" err="1"/>
              <a:t>адаптируемость</a:t>
            </a:r>
            <a:r>
              <a:rPr lang="ru-RU" dirty="0"/>
              <a:t> к разнообразным применениям в сфере управления, науки, образования, в быту;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57" y="1988840"/>
            <a:ext cx="3145788" cy="217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495" y="4652047"/>
            <a:ext cx="8107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дружественность </a:t>
            </a:r>
            <a:r>
              <a:rPr lang="ru-RU" dirty="0"/>
              <a:t>ОП и прочего программного обеспечения, обусловливающая возможность работы с ней пользователя без специальной профессиональной подготовки;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высокая надежность работы (более 5000 часов наработки на отказ).</a:t>
            </a:r>
          </a:p>
        </p:txBody>
      </p:sp>
    </p:spTree>
    <p:extLst>
      <p:ext uri="{BB962C8B-B14F-4D97-AF65-F5344CB8AC3E}">
        <p14:creationId xmlns="" xmlns:p14="http://schemas.microsoft.com/office/powerpoint/2010/main" val="321138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Классификация ПК по конструктивным особенностям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608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527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6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Micro</a:t>
            </a:r>
            <a:r>
              <a:rPr lang="ru-RU" i="1" dirty="0" smtClean="0"/>
              <a:t> </a:t>
            </a:r>
            <a:r>
              <a:rPr lang="ru-RU" i="1" dirty="0" err="1" smtClean="0"/>
              <a:t>Controller</a:t>
            </a:r>
            <a:r>
              <a:rPr lang="ru-RU" i="1" dirty="0" smtClean="0"/>
              <a:t> </a:t>
            </a:r>
            <a:r>
              <a:rPr lang="ru-RU" i="1" dirty="0" err="1" smtClean="0"/>
              <a:t>Unit</a:t>
            </a:r>
            <a:r>
              <a:rPr lang="ru-RU" i="1" dirty="0" smtClean="0"/>
              <a:t>, </a:t>
            </a:r>
            <a:r>
              <a:rPr lang="ru-RU" i="1" dirty="0" smtClean="0"/>
              <a:t>MCU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микросхема</a:t>
            </a:r>
            <a:r>
              <a:rPr lang="ru-RU" dirty="0" smtClean="0"/>
              <a:t>, предназначенная для управления </a:t>
            </a:r>
            <a:r>
              <a:rPr lang="ru-RU" dirty="0" smtClean="0">
                <a:hlinkClick r:id="rId3" tooltip="Электроника"/>
              </a:rPr>
              <a:t>электронными</a:t>
            </a:r>
            <a:r>
              <a:rPr lang="ru-RU" dirty="0" smtClean="0"/>
              <a:t> </a:t>
            </a:r>
            <a:r>
              <a:rPr lang="ru-RU" dirty="0" smtClean="0">
                <a:hlinkClick r:id="rId4" tooltip="Электронное устройство"/>
              </a:rPr>
              <a:t>устройствами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Типичный микроконтроллер сочетает на одном кристалле функции </a:t>
            </a:r>
            <a:r>
              <a:rPr lang="ru-RU" dirty="0" smtClean="0">
                <a:hlinkClick r:id="rId5" tooltip="Процессор"/>
              </a:rPr>
              <a:t>процессора</a:t>
            </a:r>
            <a:r>
              <a:rPr lang="ru-RU" dirty="0" smtClean="0"/>
              <a:t> и </a:t>
            </a:r>
            <a:r>
              <a:rPr lang="ru-RU" dirty="0" smtClean="0">
                <a:hlinkClick r:id="rId6" tooltip="Периферийное устройство"/>
              </a:rPr>
              <a:t>периферийных устройств</a:t>
            </a:r>
            <a:r>
              <a:rPr lang="ru-RU" dirty="0" smtClean="0"/>
              <a:t>, содержит </a:t>
            </a:r>
            <a:r>
              <a:rPr lang="ru-RU" dirty="0" smtClean="0">
                <a:hlinkClick r:id="rId7" tooltip="ОЗУ"/>
              </a:rPr>
              <a:t>ОЗУ</a:t>
            </a:r>
            <a:r>
              <a:rPr lang="ru-RU" dirty="0" smtClean="0"/>
              <a:t> и (или) </a:t>
            </a:r>
            <a:r>
              <a:rPr lang="ru-RU" dirty="0" smtClean="0">
                <a:hlinkClick r:id="rId8" tooltip="Постоянное запоминающее устройство"/>
              </a:rPr>
              <a:t>ПЗУ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Это однокристальный </a:t>
            </a:r>
            <a:r>
              <a:rPr lang="ru-RU" dirty="0" smtClean="0">
                <a:hlinkClick r:id="rId9" tooltip="Компьютер"/>
              </a:rPr>
              <a:t>компьютер</a:t>
            </a:r>
            <a:r>
              <a:rPr lang="ru-RU" dirty="0" smtClean="0"/>
              <a:t>, способный выполнять относительно простые задачи по заданному алгоритму.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Отличается от </a:t>
            </a:r>
            <a:r>
              <a:rPr lang="ru-RU" dirty="0" smtClean="0">
                <a:hlinkClick r:id="rId10" tooltip="Микропроцессор"/>
              </a:rPr>
              <a:t>микропроцессора</a:t>
            </a:r>
            <a:r>
              <a:rPr lang="ru-RU" dirty="0" smtClean="0"/>
              <a:t> интегрированными в микросхему устройствами ввода-вывода, таймерами и другими периферийными устройствами.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Микроконтроллеры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upload.wikimedia.org/wikipedia/commons/thumb/8/86/ATtiny2313.png/220px-ATtiny231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642918"/>
            <a:ext cx="2738442" cy="1655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977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14488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Raspberry</a:t>
            </a:r>
            <a:r>
              <a:rPr lang="ru-RU" sz="2000" dirty="0" smtClean="0"/>
              <a:t> </a:t>
            </a:r>
            <a:r>
              <a:rPr lang="ru-RU" sz="2000" dirty="0" err="1" smtClean="0"/>
              <a:t>Pi</a:t>
            </a:r>
            <a:r>
              <a:rPr lang="ru-RU" sz="2000" dirty="0" smtClean="0"/>
              <a:t> —</a:t>
            </a:r>
            <a:endParaRPr lang="en-US" sz="2000" dirty="0" smtClean="0"/>
          </a:p>
          <a:p>
            <a:r>
              <a:rPr lang="ru-RU" sz="2000" dirty="0" smtClean="0"/>
              <a:t>это одноплатный компьютер,</a:t>
            </a:r>
            <a:endParaRPr lang="en-US" sz="2000" dirty="0" smtClean="0"/>
          </a:p>
          <a:p>
            <a:r>
              <a:rPr lang="ru-RU" sz="2000" dirty="0" smtClean="0"/>
              <a:t>построенный на </a:t>
            </a:r>
            <a:r>
              <a:rPr lang="ru-RU" sz="2000" dirty="0" smtClean="0"/>
              <a:t>ARM-архитектуре, </a:t>
            </a:r>
            <a:endParaRPr lang="en-US" sz="2000" dirty="0" smtClean="0"/>
          </a:p>
          <a:p>
            <a:r>
              <a:rPr lang="ru-RU" sz="2000" dirty="0" smtClean="0"/>
              <a:t>обладающий </a:t>
            </a:r>
            <a:r>
              <a:rPr lang="ru-RU" sz="2000" dirty="0" smtClean="0"/>
              <a:t>небольшой ценой</a:t>
            </a:r>
            <a:endParaRPr lang="en-US" sz="2000" dirty="0" smtClean="0"/>
          </a:p>
          <a:p>
            <a:r>
              <a:rPr lang="ru-RU" sz="2000" dirty="0" smtClean="0"/>
              <a:t>и скромными габаритами.</a:t>
            </a:r>
            <a:endParaRPr lang="en-US" sz="2000" dirty="0" smtClean="0"/>
          </a:p>
          <a:p>
            <a:r>
              <a:rPr lang="ru-RU" sz="2000" dirty="0" smtClean="0"/>
              <a:t>У него есть процессор, ОЗУ,</a:t>
            </a:r>
            <a:endParaRPr lang="en-US" sz="2000" dirty="0" smtClean="0"/>
          </a:p>
          <a:p>
            <a:r>
              <a:rPr lang="ru-RU" sz="2000" dirty="0" err="1" smtClean="0"/>
              <a:t>видеоускоритель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r>
              <a:rPr lang="ru-RU" sz="2000" dirty="0" smtClean="0"/>
              <a:t>а некоторые вариации обладают</a:t>
            </a:r>
            <a:endParaRPr lang="en-US" sz="2000" dirty="0" smtClean="0"/>
          </a:p>
          <a:p>
            <a:r>
              <a:rPr lang="ru-RU" sz="2000" dirty="0" smtClean="0"/>
              <a:t>множеством полноценных разъёмов, включая USB, </a:t>
            </a:r>
            <a:r>
              <a:rPr lang="ru-RU" sz="2000" dirty="0" err="1" smtClean="0"/>
              <a:t>Ethernet</a:t>
            </a:r>
            <a:r>
              <a:rPr lang="ru-RU" sz="2000" dirty="0" smtClean="0"/>
              <a:t> и </a:t>
            </a:r>
            <a:r>
              <a:rPr lang="ru-RU" sz="2000" dirty="0" err="1" smtClean="0"/>
              <a:t>microHDMI</a:t>
            </a:r>
            <a:r>
              <a:rPr lang="ru-RU" sz="2000" dirty="0" smtClean="0"/>
              <a:t>. Иными словами, он полностью готов к работе из коробки. Микрокомпьютер разрабатывается британской компанией </a:t>
            </a:r>
            <a:r>
              <a:rPr lang="ru-RU" sz="2000" dirty="0" err="1" smtClean="0"/>
              <a:t>Raspberry</a:t>
            </a:r>
            <a:r>
              <a:rPr lang="ru-RU" sz="2000" dirty="0" smtClean="0"/>
              <a:t> </a:t>
            </a:r>
            <a:r>
              <a:rPr lang="ru-RU" sz="2000" dirty="0" err="1" smtClean="0"/>
              <a:t>Pi</a:t>
            </a:r>
            <a:r>
              <a:rPr lang="ru-RU" sz="2000" dirty="0" smtClean="0"/>
              <a:t> </a:t>
            </a:r>
            <a:r>
              <a:rPr lang="ru-RU" sz="2000" dirty="0" err="1" smtClean="0"/>
              <a:t>Foundation</a:t>
            </a:r>
            <a:r>
              <a:rPr lang="ru-RU" sz="2000" dirty="0" smtClean="0"/>
              <a:t>. Изначально разработанный для обучения, </a:t>
            </a:r>
            <a:r>
              <a:rPr lang="ru-RU" sz="2000" dirty="0" err="1" smtClean="0"/>
              <a:t>Raspberry</a:t>
            </a:r>
            <a:r>
              <a:rPr lang="ru-RU" sz="2000" dirty="0" smtClean="0"/>
              <a:t> </a:t>
            </a:r>
            <a:r>
              <a:rPr lang="ru-RU" sz="2000" dirty="0" err="1" smtClean="0"/>
              <a:t>Pi</a:t>
            </a:r>
            <a:r>
              <a:rPr lang="ru-RU" sz="2000" dirty="0" smtClean="0"/>
              <a:t> обрёл широкое распространение среди энтузиастов.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Микроконтроллеры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static.onlinetrade.ru/img/items/b/odnoplatnyy_mikrokompyuter_raspberry_pi_3_model_b_ra432_e14_version_retail_1gb_ram_151724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4000496" cy="3381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977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СУПЕРКОМПЬЮТЕРЫ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</a:t>
            </a:r>
            <a:r>
              <a:rPr lang="ru-RU" b="1" dirty="0"/>
              <a:t>суперкомпьютерам </a:t>
            </a:r>
            <a:r>
              <a:rPr lang="ru-RU" dirty="0"/>
              <a:t>относятся мощные многопроцессорные вычислительные машины с быстродействием сотни миллионов — десятки миллиардов операций в секунду.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662" y="1988840"/>
            <a:ext cx="82438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суперкомпьютерах используются все три варианта архитектуры МПВС: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структура MIMD в классическом ее варианте (например, в суперкомпьютере </a:t>
            </a:r>
            <a:r>
              <a:rPr lang="en-US" dirty="0"/>
              <a:t>BSP </a:t>
            </a:r>
            <a:r>
              <a:rPr lang="ru-RU" dirty="0"/>
              <a:t>фирмы </a:t>
            </a:r>
            <a:r>
              <a:rPr lang="en-US" dirty="0" err="1"/>
              <a:t>Burrought</a:t>
            </a:r>
            <a:r>
              <a:rPr lang="en-US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параллельно-конвейерная модификация, иначе MMISD, то есть многопроцессорная (</a:t>
            </a:r>
            <a:r>
              <a:rPr lang="ru-RU" dirty="0" err="1"/>
              <a:t>Multiple</a:t>
            </a:r>
            <a:r>
              <a:rPr lang="ru-RU" dirty="0"/>
              <a:t>) MISD-архитектура (например, в суперкомпьютере «Эльбрус 3»);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параллельно-векторная модификация, иначе MSIMD, то есть многопроцессорная SIMD-архитектура (например, в суперкомпьютере </a:t>
            </a:r>
            <a:r>
              <a:rPr lang="ru-RU" dirty="0" err="1"/>
              <a:t>Cray</a:t>
            </a:r>
            <a:r>
              <a:rPr lang="ru-RU" dirty="0"/>
              <a:t> 2).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Наибольшую эффективность показала MSIMD-архитектура, поэтому в современных суперкомпьютерах чаще всего находит применение именно 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5885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Вычислительные машины могут быть классифицированы по ряду признаков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68760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назначению;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способу организации вычислительного процесса;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размерам и вычислительной мощности;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функциональным возможностям;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способности к параллельному выполнению программ.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723" y="277793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</a:t>
            </a:r>
            <a:r>
              <a:rPr lang="ru-RU" i="1" dirty="0"/>
              <a:t>назначению </a:t>
            </a:r>
            <a:r>
              <a:rPr lang="ru-RU" dirty="0"/>
              <a:t>компьютеры можно разделить на три группы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dirty="0"/>
              <a:t>универсальные </a:t>
            </a:r>
            <a:r>
              <a:rPr lang="ru-RU" dirty="0"/>
              <a:t>(общего назначения)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dirty="0"/>
              <a:t>проблемно-ориентированные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dirty="0"/>
              <a:t>специализированные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3" y="4653136"/>
            <a:ext cx="6972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680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250" y="22413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ЭЛЬБРУС»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Спецификации процессора «Эльбрус-8С1» включают восемь ядер с улучшенной 64-разрядной архитектурой «Эльбрус» четвёртого поколения, кэш-память L2 суммарным объемом 4 МБ (8х512 КБ) и кэш-память L3 объемом 16 МБ. «Эльбрус 8С1» производится по более современному 28-нанометровому техпроцессу.</a:t>
            </a:r>
            <a:endParaRPr lang="en-SG" sz="1400" dirty="0"/>
          </a:p>
        </p:txBody>
      </p:sp>
      <p:pic>
        <p:nvPicPr>
          <p:cNvPr id="11268" name="Picture 4" descr="https://habrastorage.org/r/w1560/getpro/habr/post_images/030/302/5b6/0303025b63ba0ceaf1cb8521088b9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64"/>
            <a:ext cx="5357850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818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982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КЛАСТЕРНЫЕ СУПЕРКОМПЬЮТЕРЫ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19667"/>
            <a:ext cx="8379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</a:t>
            </a:r>
            <a:r>
              <a:rPr lang="ru-RU" dirty="0"/>
              <a:t> — группа компьютеров, объединённых высокоскоростными каналами связи, представляющая с точки зрения пользователя единый аппаратный ресурс.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</a:t>
            </a:r>
            <a:r>
              <a:rPr lang="ru-RU" dirty="0"/>
              <a:t> - слабо связанная совокупность нескольких вычислительных систем, работающих совместно для выполнения общих приложений, и представляющихся пользователю единой системой.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3993"/>
            <a:ext cx="5832182" cy="42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2729069"/>
            <a:ext cx="22347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техников с большим </a:t>
            </a:r>
            <a:r>
              <a:rPr lang="en-US" dirty="0"/>
              <a:t>Linux</a:t>
            </a:r>
            <a:r>
              <a:rPr lang="ru-RU" dirty="0"/>
              <a:t> кластером в </a:t>
            </a:r>
            <a:r>
              <a:rPr lang="ru-RU" dirty="0" err="1"/>
              <a:t>Хемницком</a:t>
            </a:r>
            <a:r>
              <a:rPr lang="ru-RU" dirty="0"/>
              <a:t> техническом университете, Германия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95970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из первых архитекторов кластерной технологии Грегори </a:t>
            </a:r>
            <a:r>
              <a:rPr lang="ru-RU" dirty="0" err="1"/>
              <a:t>Пфистер</a:t>
            </a:r>
            <a:r>
              <a:rPr lang="ru-RU" dirty="0"/>
              <a:t> дал кластеру следующее определение: </a:t>
            </a:r>
          </a:p>
          <a:p>
            <a:r>
              <a:rPr lang="ru-RU" dirty="0"/>
              <a:t>«</a:t>
            </a:r>
            <a:r>
              <a:rPr lang="ru-RU" b="1" dirty="0"/>
              <a:t>Кластер</a:t>
            </a:r>
            <a:r>
              <a:rPr lang="ru-RU" dirty="0"/>
              <a:t> — это разновидность параллельной или распределённой системы, которая: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состоит из нескольких связанных между собой компьютеров;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используется как единый, унифицированный компьютерный ресурс».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i="1" dirty="0"/>
          </a:p>
          <a:p>
            <a:r>
              <a:rPr lang="ru-RU" dirty="0"/>
              <a:t>Обычно различают следующие основные виды кластеров: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отказоустойчивые кластеры (</a:t>
            </a:r>
            <a:r>
              <a:rPr lang="ru-RU" dirty="0" err="1"/>
              <a:t>High-availability</a:t>
            </a:r>
            <a:r>
              <a:rPr lang="ru-RU" dirty="0"/>
              <a:t> </a:t>
            </a:r>
            <a:r>
              <a:rPr lang="ru-RU" dirty="0" err="1"/>
              <a:t>clusters</a:t>
            </a:r>
            <a:r>
              <a:rPr lang="ru-RU" dirty="0"/>
              <a:t>, HA, кластеры высокой доступности)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кластеры с балансировкой нагрузки (</a:t>
            </a:r>
            <a:r>
              <a:rPr lang="ru-RU" dirty="0" err="1"/>
              <a:t>Load</a:t>
            </a:r>
            <a:r>
              <a:rPr lang="ru-RU" dirty="0"/>
              <a:t> </a:t>
            </a:r>
            <a:r>
              <a:rPr lang="ru-RU" dirty="0" err="1"/>
              <a:t>balancing</a:t>
            </a:r>
            <a:r>
              <a:rPr lang="ru-RU" dirty="0"/>
              <a:t> </a:t>
            </a:r>
            <a:r>
              <a:rPr lang="ru-RU" dirty="0" err="1"/>
              <a:t>clusters</a:t>
            </a:r>
            <a:r>
              <a:rPr lang="ru-RU" dirty="0"/>
              <a:t>)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вычислительные кластеры (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 </a:t>
            </a:r>
            <a:r>
              <a:rPr lang="ru-RU" dirty="0" err="1"/>
              <a:t>clusters</a:t>
            </a:r>
            <a:r>
              <a:rPr lang="ru-RU" dirty="0"/>
              <a:t>, HPC)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системы распределенных </a:t>
            </a:r>
            <a:r>
              <a:rPr lang="ru-RU" dirty="0" smtClean="0"/>
              <a:t>вычислений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05064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Удобство построения кластерных ВС заключается в том, что можно гибко регулировать необходимую производительность системы, подключая к кластеру с помощью специальных аппаратных и программных интерфейсов обычные серийные серверы до тех пор, пока не будет получен суперкомпьютер требуемой мощности.</a:t>
            </a:r>
          </a:p>
          <a:p>
            <a:r>
              <a:rPr lang="ru-RU" dirty="0"/>
              <a:t>Кластеризация позволяет манипулировать группой серверов как одной системой,</a:t>
            </a:r>
            <a:r>
              <a:rPr lang="en-US" dirty="0"/>
              <a:t> </a:t>
            </a:r>
            <a:r>
              <a:rPr lang="ru-RU" dirty="0"/>
              <a:t>упрощая управление и повышая надежность.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6060116"/>
            <a:ext cx="81369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Важной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особенностью кластеров является обеспечение доступа любого сервера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 любому блоку как оперативной, так и дисковой памяти.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651023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достоинства кластерных суперкомпьютерных систем: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высокая суммарная производительность;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высокая надежность работы системы;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наилучшее соотношение производительность/стоимость;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возможность динамического перераспределения нагрузок между серверами;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легкая масштабируемость, то есть наращивание вычислительной мощности путем подключения дополнительных серверов;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u="none" strike="noStrike" baseline="0" dirty="0"/>
              <a:t> </a:t>
            </a:r>
            <a:r>
              <a:rPr lang="ru-RU" dirty="0"/>
              <a:t>удобство управления и контроля работы системы.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407495"/>
            <a:ext cx="777686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ведущи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фирмы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отмечают существенное снижение стоимости кластерных систем по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сравнению с локальными суперкомпьютерами, обеспечивающими ту же производительность.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13157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КВАНТОВЫЕ КОМПЬЮТЕРЫ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4" y="2420888"/>
            <a:ext cx="4880397" cy="392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6" y="724684"/>
            <a:ext cx="8636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Квантовый компьютер</a:t>
            </a:r>
            <a:r>
              <a:rPr lang="ru-RU" dirty="0"/>
              <a:t> — вычислительное устройство, которое использует явления квантовой механики (квантовая суперпозиция, квантовая запутанность) для передачи и обработки данных. Квантовый компьютер (в отличие от обычного) оперирует не битами (способными принимать значение либо 0, либо 1), а </a:t>
            </a:r>
            <a:r>
              <a:rPr lang="ru-RU" dirty="0" err="1">
                <a:solidFill>
                  <a:srgbClr val="FF0000"/>
                </a:solidFill>
              </a:rPr>
              <a:t>кубитами</a:t>
            </a:r>
            <a:r>
              <a:rPr lang="ru-RU" dirty="0"/>
              <a:t>, имеющими значения одновременно и 0, и 1. </a:t>
            </a:r>
          </a:p>
        </p:txBody>
      </p:sp>
      <p:pic>
        <p:nvPicPr>
          <p:cNvPr id="3074" name="Picture 2" descr="https://pic.xenomorph.ru/2014-09/1409564261_c5fd05adca9357d8125391aa876b86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80" y="2924944"/>
            <a:ext cx="4968552" cy="3301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508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536" y="113181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Квантовые 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574846"/>
            <a:ext cx="8552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Теоретически, это позволяет обрабатывать все возможные состояния одновременно, достигая существенного превосходства над обычными компьютерами в ряде алгоритмов. </a:t>
            </a:r>
            <a:r>
              <a:rPr lang="ru-RU" dirty="0" err="1"/>
              <a:t>Кубиты</a:t>
            </a:r>
            <a:r>
              <a:rPr lang="ru-RU" dirty="0"/>
              <a:t> имеют не материальную (физическую), а квантовую природу. Поэтому могут одновременно принимать значения и 0, и 1, и все значения комбинаций этих 2- х основных.</a:t>
            </a:r>
          </a:p>
        </p:txBody>
      </p:sp>
      <p:pic>
        <p:nvPicPr>
          <p:cNvPr id="14340" name="Picture 4" descr="https://upload.wikimedia.org/wikipedia/ru/thumb/f/f9/Qregister.jpg/400px-Qregi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22" y="4221088"/>
            <a:ext cx="3810000" cy="1457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564904"/>
            <a:ext cx="74888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3 </a:t>
            </a:r>
            <a:r>
              <a:rPr lang="ru-RU" sz="2400" b="1" dirty="0" err="1"/>
              <a:t>кубита</a:t>
            </a:r>
            <a:r>
              <a:rPr lang="ru-RU" sz="2400" dirty="0"/>
              <a:t> квантового регистра против 3 битов обычного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93477" y="3603004"/>
            <a:ext cx="270317" cy="450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581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78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Кубит</a:t>
            </a:r>
            <a:r>
              <a:rPr lang="ru-RU" b="1" dirty="0"/>
              <a:t> — это квантовый разряд. </a:t>
            </a:r>
            <a:r>
              <a:rPr lang="ru-RU" dirty="0" err="1"/>
              <a:t>Кубит</a:t>
            </a:r>
            <a:r>
              <a:rPr lang="ru-RU" dirty="0"/>
              <a:t>, будучи квантовым объектам, </a:t>
            </a:r>
          </a:p>
          <a:p>
            <a:r>
              <a:rPr lang="ru-RU" dirty="0"/>
              <a:t>обладает свойством «суперпозиции», т.е. может одновременно </a:t>
            </a:r>
          </a:p>
          <a:p>
            <a:r>
              <a:rPr lang="ru-RU" dirty="0"/>
              <a:t>принимать все состояния единицы и нуля и их комбинаций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016" y="132799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нашем материальном мире это невозможно, поэтому что </a:t>
            </a:r>
            <a:r>
              <a:rPr lang="ru-RU" dirty="0"/>
              <a:t>законы нашего макромира отличаются от законов микромира.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4477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/>
              <a:t>Представим, что у нас есть один мяч и он спрятан в одной из 2-х коробок. Мы точно знаем, что мяч может находиться только в одной из коробок, а в другой – пусто. </a:t>
            </a:r>
          </a:p>
          <a:p>
            <a:r>
              <a:rPr lang="ru-RU" i="1" dirty="0">
                <a:solidFill>
                  <a:srgbClr val="FF0000"/>
                </a:solidFill>
              </a:rPr>
              <a:t>!!! Но в микромире всё не так. </a:t>
            </a:r>
            <a:r>
              <a:rPr lang="ru-RU" dirty="0"/>
              <a:t>Представим, что в коробке атом вместо мяча. В этом случае неправильно было бы предположить, что наш атом находится в одной из 2-х коробок. </a:t>
            </a:r>
            <a:r>
              <a:rPr lang="ru-RU" b="1" dirty="0"/>
              <a:t>Согласно законов квантовой механики атом может находится в 2-х коробках одновременно – быть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СУПЕРПОЗИЦИИ.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ÐÐ¸Ñ Ð¸ ÐÑÐ±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183762" cy="3064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40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5" y="1532985"/>
            <a:ext cx="7278613" cy="369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Кубит</a:t>
            </a:r>
            <a:r>
              <a:rPr lang="ru-RU" dirty="0"/>
              <a:t> способен принимать одновременно несколько значений, поэтому квантовые компьютеры имеют способность решать большое количество задач параллельно, т.е. одновременно. В то время, как бит обычного компьютера перебирает все возможные значения последовательно.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440" y="5589240"/>
            <a:ext cx="83231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!!! Задачу, на решение которой обычному компьютеру понадобится несколько десятков лет, квантовый компьютер решит за несколько минут.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0705" y="6381328"/>
            <a:ext cx="22351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Смотреть видео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&gt;&gt;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180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Исходя из свойства суперпозиции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кубит</a:t>
            </a:r>
            <a:r>
              <a:rPr lang="ru-RU" dirty="0"/>
              <a:t> может выполнять вычисления параллельно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бит</a:t>
            </a:r>
            <a:r>
              <a:rPr lang="ru-RU" dirty="0"/>
              <a:t> – только последовательно </a:t>
            </a:r>
            <a:endParaRPr lang="en-US" dirty="0"/>
          </a:p>
          <a:p>
            <a:endParaRPr lang="en-US" dirty="0"/>
          </a:p>
          <a:p>
            <a:r>
              <a:rPr lang="ru-RU" dirty="0"/>
              <a:t>Обычный компьютер последовательно перебирает все возможные комбинации (варианты), например, состояния системы. 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Для точного описания состояния системы из 100 составляющих</a:t>
            </a:r>
            <a:r>
              <a:rPr lang="en-US" dirty="0"/>
              <a:t>:</a:t>
            </a:r>
            <a:endParaRPr lang="ru-RU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квантовом компьютере понадобиться 100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кубит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обычном – триллионы триллионов бит</a:t>
            </a:r>
            <a:r>
              <a:rPr lang="ru-RU" dirty="0"/>
              <a:t> (огромные объемы оперативной памяти).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861048"/>
            <a:ext cx="828092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Квантовый </a:t>
            </a:r>
            <a:r>
              <a:rPr lang="ru-RU" b="1" dirty="0">
                <a:solidFill>
                  <a:srgbClr val="0070C0"/>
                </a:solidFill>
              </a:rPr>
              <a:t>компьютер нужен для решения задач, где для получения правильного ответа необходимо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перебрать большое количество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вариантов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85904"/>
            <a:ext cx="216024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моментальное прокладывание оптимального маршрута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184996"/>
            <a:ext cx="18002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поиск по огромным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базам данных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273998"/>
            <a:ext cx="19752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подбор лекарств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8552" y="5141130"/>
            <a:ext cx="2286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создание новых материалов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971600" y="4784378"/>
            <a:ext cx="288032" cy="400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203848" y="4784378"/>
            <a:ext cx="288032" cy="301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80112" y="4784378"/>
            <a:ext cx="288032" cy="400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84368" y="4784378"/>
            <a:ext cx="288032" cy="489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49791" y="5914062"/>
            <a:ext cx="439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… </a:t>
            </a:r>
            <a:r>
              <a:rPr lang="ru-RU" sz="1200" dirty="0"/>
              <a:t>и многое другое, в том числе </a:t>
            </a:r>
            <a:r>
              <a:rPr lang="ru-RU" sz="1200" i="1" dirty="0"/>
              <a:t>задачи по оптимизации, от размещения товаров на полках склада ограниченного объема до выбора оптимальной стратегии капиталовложения.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72401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ОПАСЕНИЯ ПО ПОВОДУ ПОЯВЛЕНИЯ КВАНТОВЫХ КОМПЬЮТЕРОВ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564" y="134076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НЕЗАЩИЩЕННОСТЬ КРИПТОГРАФИЧЕСКИХ ТЕХНОЛОГИЙ</a:t>
            </a:r>
          </a:p>
          <a:p>
            <a:r>
              <a:rPr lang="ru-RU" dirty="0"/>
              <a:t>для защиты паролей, личной переписки, финансовых транзакций, создана на том принципе, что современный компьютер не может за короткое время решить определенную задачу. Например, перемножить два числа компьютер быстро может, а вот разложить результат на простые множители – нетривиальная задача.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5596" y="3284984"/>
            <a:ext cx="684076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ПРИМЕР.</a:t>
            </a:r>
            <a:r>
              <a:rPr lang="ru-RU" dirty="0"/>
              <a:t> Чтобы разложить на два множителя число из 256 цифр, самому современному компьютеру понадобилось бы несколько десятков лет. А вот квантовый компьютер по алгоритму английского математика Питера </a:t>
            </a:r>
            <a:r>
              <a:rPr lang="ru-RU" dirty="0" err="1"/>
              <a:t>Шора</a:t>
            </a:r>
            <a:r>
              <a:rPr lang="ru-RU" dirty="0"/>
              <a:t> эту задачу сможет решить за несколько минут.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4" y="5199583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Благодаря сложности этой задачи для классического компьютера мы безопасно снимаем деньги в банкомате и оплачиваем покупки платежной картой.</a:t>
            </a:r>
          </a:p>
        </p:txBody>
      </p:sp>
    </p:spTree>
    <p:extLst>
      <p:ext uri="{BB962C8B-B14F-4D97-AF65-F5344CB8AC3E}">
        <p14:creationId xmlns="" xmlns:p14="http://schemas.microsoft.com/office/powerpoint/2010/main" val="186514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777" y="260648"/>
            <a:ext cx="83529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УНИВЕРСАЛЬНЫЕ КОМПЬЮТЕРЫ</a:t>
            </a: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</a:p>
          <a:p>
            <a:r>
              <a:rPr lang="ru-RU" dirty="0"/>
              <a:t>Предназначены для решения широкого класса задач самых различных инженерно-технических, экономических, математических, информационных и т. п. задач.</a:t>
            </a:r>
          </a:p>
          <a:p>
            <a:endParaRPr lang="ru-RU" dirty="0"/>
          </a:p>
          <a:p>
            <a:r>
              <a:rPr lang="ru-RU" dirty="0"/>
              <a:t>Характерными чертами универсальных компьютеров являются: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/>
              <a:t> </a:t>
            </a:r>
            <a:r>
              <a:rPr lang="ru-RU" dirty="0"/>
              <a:t>высокая производительность;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/>
              <a:t> </a:t>
            </a:r>
            <a:r>
              <a:rPr lang="ru-RU" dirty="0"/>
              <a:t>разнообразие форм обрабатываемых данных: двоичных, десятичных, символьных, при большом диапазоне их изменения и высокой точности их представления;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/>
              <a:t> </a:t>
            </a:r>
            <a:r>
              <a:rPr lang="ru-RU" dirty="0"/>
              <a:t>обширная номенклатура выполняемых операций, как арифметических, логических, так и специальных;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/>
              <a:t> </a:t>
            </a:r>
            <a:r>
              <a:rPr lang="ru-RU" dirty="0"/>
              <a:t>большая емкость оперативной памяти;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u="none" strike="noStrike" baseline="0" dirty="0"/>
              <a:t> </a:t>
            </a:r>
            <a:r>
              <a:rPr lang="ru-RU" dirty="0"/>
              <a:t>развитая организация системы ввода-вывода информации, обеспечивающая подключение разнообразных видов внешних устройств.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66489"/>
            <a:ext cx="3155776" cy="219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376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616" y="90872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Предназначены для решения более узкого круга задач, связанных с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управлением технологическими процессами;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регистрацией, накоплением и обработкой относительно небольших объемов данных;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выполнением расчетов по относительно несложным алгоритмам;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dirty="0"/>
              <a:t>Обладают ограниченными, по сравнению с универсальными компьютерами, аппаратными и программными ресурсами.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466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ПРОБЛЕМНО-ОРИЕНТИРОВАННЫЕ КОМПЬЮТЕРЫ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27" y="3789040"/>
            <a:ext cx="5544616" cy="270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902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5086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СПЕЦИАЛИЗИРОВАННЫЕ 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0872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вычислительная машина, предназначенная для решения одной задачи или узкого круга задач, а также реализации строго определенной группы функций.</a:t>
            </a:r>
          </a:p>
          <a:p>
            <a:r>
              <a:rPr lang="ru-RU" dirty="0"/>
              <a:t>Такая узкая ориентация компьютеров позволяет четко специализировать их структуру, существенно снизить их сложность и стоимость при сохранении высокой производительности и надежности их работы.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специализированным компьютерам можно отнести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программируемые микропроцессоры специального назначения;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адаптеры и контроллеры, выполняющие логические функции управления отдельными техническими устройствами,</a:t>
            </a:r>
            <a:r>
              <a:rPr lang="en-US" dirty="0"/>
              <a:t> </a:t>
            </a:r>
            <a:r>
              <a:rPr lang="ru-RU" dirty="0"/>
              <a:t>агрегатами и процессами;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устройства согласования и сопряжения работы узлов ВС.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104899" cy="35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86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507" y="476672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</a:t>
            </a:r>
            <a:r>
              <a:rPr lang="ru-RU" i="1" dirty="0"/>
              <a:t>размерам и вычислительной мощности </a:t>
            </a:r>
            <a:r>
              <a:rPr lang="ru-RU" dirty="0"/>
              <a:t>компьютеры можно разделить на</a:t>
            </a:r>
            <a:r>
              <a:rPr lang="en-US" dirty="0"/>
              <a:t>: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сверхбольшие </a:t>
            </a:r>
            <a:r>
              <a:rPr lang="ru-RU" dirty="0"/>
              <a:t>(суперкомпьютеры, </a:t>
            </a:r>
            <a:r>
              <a:rPr lang="ru-RU" dirty="0" smtClean="0"/>
              <a:t>супер-ЭВМ</a:t>
            </a:r>
            <a:r>
              <a:rPr lang="ru-RU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большие</a:t>
            </a:r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малые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сверхмалые </a:t>
            </a:r>
            <a:r>
              <a:rPr lang="ru-RU" dirty="0"/>
              <a:t>(микрокомпьютеры, или </a:t>
            </a:r>
            <a:r>
              <a:rPr lang="ru-RU" dirty="0" smtClean="0"/>
              <a:t>микро-ЭВМ</a:t>
            </a:r>
            <a:r>
              <a:rPr lang="ru-RU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645024"/>
            <a:ext cx="66865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4535" y="249289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КЛАССИФИКАЦИЯ КОМПЬЮТЕРОВ ПО РАЗМЕРАМ </a:t>
            </a:r>
          </a:p>
          <a:p>
            <a:r>
              <a:rPr lang="ru-RU" b="1" dirty="0">
                <a:solidFill>
                  <a:srgbClr val="0070C0"/>
                </a:solidFill>
              </a:rPr>
              <a:t>И ВЫЧИСЛИТЕЛЬНОЙ МОЩНОСТИ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5074" y="5500702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микроконтроллеры?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7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149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Функциональные возможности </a:t>
            </a:r>
            <a:r>
              <a:rPr lang="ru-RU" b="1" dirty="0">
                <a:solidFill>
                  <a:srgbClr val="0070C0"/>
                </a:solidFill>
              </a:rPr>
              <a:t>компьютеров обусловлены следующими характеристиками технико-эксплуатационными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736235"/>
            <a:ext cx="84786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быстродействие (количество операций, выполняемых машиной за единицу времени;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разрядность и формы представления чисел, с которыми оперирует компьютер;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номенклатура, емкость и быстродействие всех запоминающих устройств;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номенклатура и технико-экономические характеристики внешних устройств хранения, обмена и ввода-вывода информации;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типы и пропускная способность устройств связи и сопряжения узлов компьютера между собой</a:t>
            </a:r>
            <a:r>
              <a:rPr lang="en-US" sz="1700" dirty="0"/>
              <a:t>;</a:t>
            </a: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способность компьютера одновременно работать с несколькими пользователями</a:t>
            </a:r>
            <a:r>
              <a:rPr lang="en-US" sz="1700" dirty="0"/>
              <a:t> </a:t>
            </a:r>
            <a:r>
              <a:rPr lang="ru-RU" sz="1700" dirty="0"/>
              <a:t>и выполнять параллельно несколько программ (многозадачность);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типы и технико-эксплуатационные характеристики операционных систем</a:t>
            </a:r>
            <a:r>
              <a:rPr lang="en-US" sz="1700" dirty="0"/>
              <a:t> </a:t>
            </a:r>
            <a:r>
              <a:rPr lang="ru-RU" sz="1700" dirty="0"/>
              <a:t>ЭВМ;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наличие и функциональные возможности ПО;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способность выполнять программы, написанные для других типов компьютеров (программная совместимость с другими типами компьютеров);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система и структура машинных команд;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возможность подключения к каналам связи и к вычислительной сети;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эксплуатационная надежность компьютера;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коэффициент полезного использования компьютера во времени, определяемый соотношением времени полезной работы и времени профилактики.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72487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517" y="4046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СРАВНИТЕЛЬНЫЕ ПАРАМЕТРЫ КЛАССОВ СОВРЕМЕННЫХ КОМПЬЮТЕРОВ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0" y="1844824"/>
            <a:ext cx="81562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810" y="6449313"/>
            <a:ext cx="82005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MIPS — миллион операций в секунду над числами с фиксированной запятой</a:t>
            </a:r>
          </a:p>
        </p:txBody>
      </p:sp>
    </p:spTree>
    <p:extLst>
      <p:ext uri="{BB962C8B-B14F-4D97-AF65-F5344CB8AC3E}">
        <p14:creationId xmlns="" xmlns:p14="http://schemas.microsoft.com/office/powerpoint/2010/main" val="372802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680" y="260648"/>
            <a:ext cx="6212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БОЛЬШИЕ КОМПЬЮТЕРЫ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12086"/>
            <a:ext cx="8280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называют </a:t>
            </a:r>
            <a:r>
              <a:rPr lang="ru-RU" b="1" dirty="0" err="1"/>
              <a:t>мэйнфреймами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US" dirty="0"/>
              <a:t>mainframe).</a:t>
            </a:r>
            <a:r>
              <a:rPr lang="ru-RU" dirty="0"/>
              <a:t> </a:t>
            </a:r>
          </a:p>
          <a:p>
            <a:r>
              <a:rPr lang="ru-RU" dirty="0"/>
              <a:t>Основные направления эффективного применения </a:t>
            </a:r>
            <a:r>
              <a:rPr lang="ru-RU" dirty="0" err="1"/>
              <a:t>мэйнфреймов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решение научно-технических задач,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работа в вычислительных системах с пакетной обработкой информации,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работа с большими базами данных,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управление вычислительными сетями и их ресурсами.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879454" cy="364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212976"/>
            <a:ext cx="3331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</a:t>
            </a:r>
            <a:r>
              <a:rPr lang="ru-RU" dirty="0" err="1"/>
              <a:t>мэйнфреймов</a:t>
            </a:r>
            <a:r>
              <a:rPr lang="ru-RU" dirty="0"/>
              <a:t> в качестве больших серверов </a:t>
            </a:r>
          </a:p>
          <a:p>
            <a:r>
              <a:rPr lang="ru-RU" dirty="0"/>
              <a:t>вычислительных сетей — часто отмечается специалистами как наиболее актуальное.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132" y="5655328"/>
            <a:ext cx="3482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Мэйнфреймы</a:t>
            </a:r>
            <a:r>
              <a:rPr lang="ru-RU" sz="1600" dirty="0"/>
              <a:t> часто именуются большими серверами (серверами-</a:t>
            </a:r>
            <a:r>
              <a:rPr lang="ru-RU" sz="1600" dirty="0" err="1"/>
              <a:t>мэйнфреймами</a:t>
            </a:r>
            <a:r>
              <a:rPr lang="ru-RU" sz="1600" dirty="0"/>
              <a:t>), что вносит путаницу в терминологию</a:t>
            </a:r>
          </a:p>
        </p:txBody>
      </p:sp>
    </p:spTree>
    <p:extLst>
      <p:ext uri="{BB962C8B-B14F-4D97-AF65-F5344CB8AC3E}">
        <p14:creationId xmlns="" xmlns:p14="http://schemas.microsoft.com/office/powerpoint/2010/main" val="38661653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1739</Words>
  <Application>Microsoft Office PowerPoint</Application>
  <PresentationFormat>Экран (4:3)</PresentationFormat>
  <Paragraphs>215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Основные классы вычислительных машин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классы вычислительных машин</dc:title>
  <dc:creator>Дмитрий</dc:creator>
  <cp:lastModifiedBy>Drach Vladimir &amp; Olga</cp:lastModifiedBy>
  <cp:revision>37</cp:revision>
  <dcterms:created xsi:type="dcterms:W3CDTF">2019-03-14T07:40:46Z</dcterms:created>
  <dcterms:modified xsi:type="dcterms:W3CDTF">2022-11-09T22:15:15Z</dcterms:modified>
</cp:coreProperties>
</file>