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gif" ContentType="image/gi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16" r:id="rId1"/>
  </p:sldMasterIdLst>
  <p:sldIdLst>
    <p:sldId id="256" r:id="rId2"/>
    <p:sldId id="274" r:id="rId3"/>
    <p:sldId id="275" r:id="rId4"/>
    <p:sldId id="271" r:id="rId5"/>
    <p:sldId id="259" r:id="rId6"/>
    <p:sldId id="260" r:id="rId7"/>
    <p:sldId id="257" r:id="rId8"/>
    <p:sldId id="258" r:id="rId9"/>
    <p:sldId id="272" r:id="rId10"/>
    <p:sldId id="273" r:id="rId11"/>
    <p:sldId id="277" r:id="rId12"/>
    <p:sldId id="278" r:id="rId13"/>
    <p:sldId id="279" r:id="rId14"/>
    <p:sldId id="280" r:id="rId15"/>
    <p:sldId id="288" r:id="rId16"/>
    <p:sldId id="287" r:id="rId17"/>
    <p:sldId id="281" r:id="rId18"/>
    <p:sldId id="290" r:id="rId19"/>
    <p:sldId id="289" r:id="rId20"/>
    <p:sldId id="285" r:id="rId21"/>
    <p:sldId id="286" r:id="rId22"/>
    <p:sldId id="282" r:id="rId23"/>
    <p:sldId id="284" r:id="rId24"/>
    <p:sldId id="283" r:id="rId2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="" xmlns:p14="http://schemas.microsoft.com/office/powerpoint/2010/main" val="0"/>
    </p:ext>
    <p:ext uri="{D31A062A-798A-4329-ABDD-BBA856620510}">
      <p14:defaultImageDpi xmlns=""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>
        <p:scale>
          <a:sx n="40" d="100"/>
          <a:sy n="40" d="100"/>
        </p:scale>
        <p:origin x="-2244" y="-73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BB88098E-BE87-4B50-AC2F-10B4331D7EB0}" type="datetimeFigureOut">
              <a:rPr lang="ru-RU" smtClean="0"/>
              <a:pPr/>
              <a:t>08.10.2021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E84EB0AD-3A02-41B1-91E1-6821C8E5B1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8098E-BE87-4B50-AC2F-10B4331D7EB0}" type="datetimeFigureOut">
              <a:rPr lang="ru-RU" smtClean="0"/>
              <a:pPr/>
              <a:t>08.10.2021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EB0AD-3A02-41B1-91E1-6821C8E5B1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8098E-BE87-4B50-AC2F-10B4331D7EB0}" type="datetimeFigureOut">
              <a:rPr lang="ru-RU" smtClean="0"/>
              <a:pPr/>
              <a:t>08.10.2021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EB0AD-3A02-41B1-91E1-6821C8E5B1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8098E-BE87-4B50-AC2F-10B4331D7EB0}" type="datetimeFigureOut">
              <a:rPr lang="ru-RU" smtClean="0"/>
              <a:pPr/>
              <a:t>08.10.2021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EB0AD-3A02-41B1-91E1-6821C8E5B1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8098E-BE87-4B50-AC2F-10B4331D7EB0}" type="datetimeFigureOut">
              <a:rPr lang="ru-RU" smtClean="0"/>
              <a:pPr/>
              <a:t>08.10.2021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EB0AD-3A02-41B1-91E1-6821C8E5B1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8098E-BE87-4B50-AC2F-10B4331D7EB0}" type="datetimeFigureOut">
              <a:rPr lang="ru-RU" smtClean="0"/>
              <a:pPr/>
              <a:t>08.10.2021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EB0AD-3A02-41B1-91E1-6821C8E5B1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BB88098E-BE87-4B50-AC2F-10B4331D7EB0}" type="datetimeFigureOut">
              <a:rPr lang="ru-RU" smtClean="0"/>
              <a:pPr/>
              <a:t>08.10.2021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E84EB0AD-3A02-41B1-91E1-6821C8E5B137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BB88098E-BE87-4B50-AC2F-10B4331D7EB0}" type="datetimeFigureOut">
              <a:rPr lang="ru-RU" smtClean="0"/>
              <a:pPr/>
              <a:t>08.10.2021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E84EB0AD-3A02-41B1-91E1-6821C8E5B1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8098E-BE87-4B50-AC2F-10B4331D7EB0}" type="datetimeFigureOut">
              <a:rPr lang="ru-RU" smtClean="0"/>
              <a:pPr/>
              <a:t>08.10.2021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EB0AD-3A02-41B1-91E1-6821C8E5B1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8098E-BE87-4B50-AC2F-10B4331D7EB0}" type="datetimeFigureOut">
              <a:rPr lang="ru-RU" smtClean="0"/>
              <a:pPr/>
              <a:t>08.10.2021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EB0AD-3A02-41B1-91E1-6821C8E5B1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B88098E-BE87-4B50-AC2F-10B4331D7EB0}" type="datetimeFigureOut">
              <a:rPr lang="ru-RU" smtClean="0"/>
              <a:pPr/>
              <a:t>08.10.2021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EB0AD-3A02-41B1-91E1-6821C8E5B137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BB88098E-BE87-4B50-AC2F-10B4331D7EB0}" type="datetimeFigureOut">
              <a:rPr lang="ru-RU" smtClean="0"/>
              <a:pPr/>
              <a:t>08.10.2021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E84EB0AD-3A02-41B1-91E1-6821C8E5B137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gif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gif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gif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gif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259632" y="1988840"/>
            <a:ext cx="7272808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000" b="1" dirty="0" smtClean="0"/>
              <a:t>Лекция </a:t>
            </a:r>
            <a:r>
              <a:rPr lang="en-US" sz="4000" b="1" dirty="0" smtClean="0"/>
              <a:t>4</a:t>
            </a:r>
            <a:r>
              <a:rPr lang="ru-RU" sz="4000" b="1" dirty="0" smtClean="0"/>
              <a:t>.</a:t>
            </a:r>
            <a:r>
              <a:rPr lang="en-US" sz="4000" b="1" dirty="0" smtClean="0"/>
              <a:t> </a:t>
            </a:r>
            <a:r>
              <a:rPr lang="ru-RU" sz="4000" b="1" dirty="0" smtClean="0"/>
              <a:t>Микроконтроллеры и МКМ</a:t>
            </a:r>
            <a:endParaRPr lang="ru-RU" sz="4000" b="1" dirty="0"/>
          </a:p>
        </p:txBody>
      </p:sp>
    </p:spTree>
    <p:extLst>
      <p:ext uri="{BB962C8B-B14F-4D97-AF65-F5344CB8AC3E}">
        <p14:creationId xmlns="" xmlns:p14="http://schemas.microsoft.com/office/powerpoint/2010/main" val="2678010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одержимое 3"/>
          <p:cNvSpPr>
            <a:spLocks noGrp="1"/>
          </p:cNvSpPr>
          <p:nvPr>
            <p:ph idx="1"/>
          </p:nvPr>
        </p:nvSpPr>
        <p:spPr>
          <a:xfrm>
            <a:off x="457200" y="1071546"/>
            <a:ext cx="8229600" cy="5502990"/>
          </a:xfrm>
        </p:spPr>
        <p:txBody>
          <a:bodyPr/>
          <a:lstStyle/>
          <a:p>
            <a:r>
              <a:rPr lang="ru-RU" b="1" i="1" dirty="0" smtClean="0"/>
              <a:t>Память данных (ОЗУ)</a:t>
            </a:r>
            <a:endParaRPr lang="en-SG" b="1" i="1" dirty="0" smtClean="0"/>
          </a:p>
          <a:p>
            <a:r>
              <a:rPr lang="ru-RU" dirty="0" smtClean="0"/>
              <a:t>Оперативное запоминающее устройство статического типа SRAM предназначено для хранения данных, получаемых в процессе работы микроконтроллера. При выключении напряжения питания микроконтроллера данные в SRAM теряются.</a:t>
            </a:r>
            <a:endParaRPr lang="en-SG" dirty="0" smtClean="0"/>
          </a:p>
          <a:p>
            <a:r>
              <a:rPr lang="ru-RU" dirty="0" smtClean="0"/>
              <a:t>Ячейка памяти содержит 8 разрядов.</a:t>
            </a:r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Michael Flyn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8" name="Прямоугольник 7"/>
          <p:cNvSpPr/>
          <p:nvPr/>
        </p:nvSpPr>
        <p:spPr>
          <a:xfrm>
            <a:off x="214282" y="857233"/>
            <a:ext cx="8715436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/>
              <a:t>Запоминающее устройство EEPROM</a:t>
            </a:r>
            <a:endParaRPr lang="en-SG" sz="2400" b="1" i="1" dirty="0" smtClean="0"/>
          </a:p>
          <a:p>
            <a:r>
              <a:rPr lang="ru-RU" sz="2400" dirty="0" smtClean="0"/>
              <a:t>Постоянное запоминающее устройство EEPROM предназначено для хранения </a:t>
            </a:r>
            <a:r>
              <a:rPr lang="ru-RU" sz="2400" b="1" dirty="0" smtClean="0"/>
              <a:t>данных</a:t>
            </a:r>
            <a:r>
              <a:rPr lang="ru-RU" sz="2400" dirty="0" smtClean="0"/>
              <a:t>, записанных при программировании микроконтроллера и получаемых в процессе выполнения программы. При выключении напряжения питания данные сохраняются. Ячейка памяти содержит 8 разрядов. Недостаток EEPROM – медленная и сложная запись.</a:t>
            </a:r>
            <a:endParaRPr lang="en-SG" sz="2400" dirty="0" smtClean="0"/>
          </a:p>
          <a:p>
            <a:r>
              <a:rPr lang="ru-RU" sz="2400" dirty="0" smtClean="0"/>
              <a:t>EEPROM имеет обособленное адресное пространство.</a:t>
            </a:r>
            <a:endParaRPr lang="en-SG" sz="24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Michael Flyn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684213" y="1285860"/>
            <a:ext cx="7848600" cy="43751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r>
              <a:rPr lang="ru-RU" sz="2200" b="1" i="1" dirty="0" smtClean="0"/>
              <a:t>Периферийные устройства</a:t>
            </a:r>
            <a:endParaRPr lang="en-SG" sz="2200" b="1" i="1" dirty="0" smtClean="0"/>
          </a:p>
          <a:p>
            <a:r>
              <a:rPr lang="ru-RU" sz="2200" dirty="0" smtClean="0"/>
              <a:t>В группу периферийных устройств входят:</a:t>
            </a:r>
            <a:endParaRPr lang="en-SG" sz="2200" dirty="0" smtClean="0"/>
          </a:p>
          <a:p>
            <a:r>
              <a:rPr lang="ru-RU" sz="2200" dirty="0" smtClean="0"/>
              <a:t>■ параллельные порты (линии) ввода-вывода;</a:t>
            </a:r>
            <a:endParaRPr lang="en-SG" sz="2200" dirty="0" smtClean="0"/>
          </a:p>
          <a:p>
            <a:r>
              <a:rPr lang="ru-RU" sz="2200" dirty="0" smtClean="0"/>
              <a:t>■ последовательный порт SPI;</a:t>
            </a:r>
            <a:endParaRPr lang="en-SG" sz="2200" dirty="0" smtClean="0"/>
          </a:p>
          <a:p>
            <a:r>
              <a:rPr lang="ru-RU" sz="2200" dirty="0" smtClean="0"/>
              <a:t>■ последовательный порт UART;</a:t>
            </a:r>
            <a:endParaRPr lang="en-SG" sz="2200" dirty="0" smtClean="0"/>
          </a:p>
          <a:p>
            <a:r>
              <a:rPr lang="ru-RU" sz="2200" dirty="0" smtClean="0"/>
              <a:t>■ последовательный порт TWSI (I2C);</a:t>
            </a:r>
            <a:endParaRPr lang="en-SG" sz="2200" dirty="0" smtClean="0"/>
          </a:p>
          <a:p>
            <a:r>
              <a:rPr lang="ru-RU" sz="2200" dirty="0" smtClean="0"/>
              <a:t>■ таймеры-счетчики общего назначения;</a:t>
            </a:r>
            <a:endParaRPr lang="en-SG" sz="2200" dirty="0" smtClean="0"/>
          </a:p>
          <a:p>
            <a:r>
              <a:rPr lang="ru-RU" sz="2200" dirty="0" smtClean="0"/>
              <a:t>■ сторожевой таймер и аналого-цифровой преобразователь;</a:t>
            </a:r>
            <a:endParaRPr lang="en-SG" sz="2200" dirty="0" smtClean="0"/>
          </a:p>
          <a:p>
            <a:r>
              <a:rPr lang="ru-RU" sz="2200" dirty="0" smtClean="0"/>
              <a:t>■ аналоговый компаратор;</a:t>
            </a:r>
            <a:endParaRPr lang="en-SG" sz="2200" dirty="0" smtClean="0"/>
          </a:p>
          <a:p>
            <a:r>
              <a:rPr lang="ru-RU" sz="2200" dirty="0" smtClean="0"/>
              <a:t>■ программируемый аппаратный модулятор;</a:t>
            </a:r>
            <a:endParaRPr lang="en-SG" sz="2200" dirty="0" smtClean="0"/>
          </a:p>
          <a:p>
            <a:r>
              <a:rPr lang="ru-RU" sz="2200" dirty="0" smtClean="0"/>
              <a:t>■ блок прерываний.</a:t>
            </a:r>
            <a:endParaRPr lang="en-SG" sz="2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72" name="Picture 8" descr="https://lh4.googleusercontent.com/proxy/JhC-PPHob7GLinYm-i9GeQbS8GiNTlFw4c7grvYyfBXIv3Yl4Kw-s58fSX4G5nZtOqrme3vfF87sR7cM9xkxFikYNFQRO6CVkLH-t7rI_9rhG6PXAIhFAdy2e134I-yEFAQvhgQ7qP-wt_bz7f9JYFYyyPgBBVQVS7ikdZ6_gSNf9haZdsxCebV7FpRQ0LXYuxkp3MRWPg=w1200-h630-p-k-no-nu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85720" y="1285860"/>
            <a:ext cx="8844667" cy="557214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229600" cy="1066800"/>
          </a:xfrm>
        </p:spPr>
        <p:txBody>
          <a:bodyPr>
            <a:normAutofit/>
          </a:bodyPr>
          <a:lstStyle/>
          <a:p>
            <a:r>
              <a:rPr lang="ru-RU" b="1" dirty="0" smtClean="0"/>
              <a:t>МКМ </a:t>
            </a:r>
            <a:r>
              <a:rPr lang="en-US" b="1" dirty="0" err="1" smtClean="0"/>
              <a:t>Arduino</a:t>
            </a:r>
            <a:endParaRPr lang="ru-RU" dirty="0"/>
          </a:p>
        </p:txBody>
      </p:sp>
      <p:sp>
        <p:nvSpPr>
          <p:cNvPr id="1026" name="AutoShape 2" descr="Michael Flyn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Michael Flyn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1" name="Picture 1" descr="uecide-car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928794" y="1361280"/>
            <a:ext cx="5784532" cy="5177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Прямоугольник 6"/>
          <p:cNvSpPr/>
          <p:nvPr/>
        </p:nvSpPr>
        <p:spPr>
          <a:xfrm>
            <a:off x="0" y="785795"/>
            <a:ext cx="88582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err="1" smtClean="0"/>
              <a:t>Интегри́рованная</a:t>
            </a:r>
            <a:r>
              <a:rPr lang="ru-RU" sz="1200" dirty="0" smtClean="0"/>
              <a:t> среда́ </a:t>
            </a:r>
            <a:r>
              <a:rPr lang="ru-RU" sz="1200" dirty="0" err="1" smtClean="0"/>
              <a:t>разрабо́тки</a:t>
            </a:r>
            <a:r>
              <a:rPr lang="ru-RU" sz="1200" dirty="0" smtClean="0"/>
              <a:t>, ИСP (англ. </a:t>
            </a:r>
            <a:r>
              <a:rPr lang="ru-RU" sz="1200" dirty="0" err="1" smtClean="0"/>
              <a:t>Integrated</a:t>
            </a:r>
            <a:r>
              <a:rPr lang="ru-RU" sz="1200" dirty="0" smtClean="0"/>
              <a:t> </a:t>
            </a:r>
            <a:r>
              <a:rPr lang="ru-RU" sz="1200" dirty="0" err="1" smtClean="0"/>
              <a:t>development</a:t>
            </a:r>
            <a:r>
              <a:rPr lang="ru-RU" sz="1200" dirty="0" smtClean="0"/>
              <a:t> </a:t>
            </a:r>
            <a:r>
              <a:rPr lang="ru-RU" sz="1200" dirty="0" err="1" smtClean="0"/>
              <a:t>environment</a:t>
            </a:r>
            <a:r>
              <a:rPr lang="ru-RU" sz="1200" dirty="0" smtClean="0"/>
              <a:t> — IDE), также единая среда разработки, ЕСР — комплекс программных средств, используемый программистами для разработки программного обеспечения (ПО).</a:t>
            </a:r>
            <a:endParaRPr lang="en-SG" sz="1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Michael Flyn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218" name="Picture 2" descr="https://li0.rightinthebox.com/images/640x640/201711/yznmhi151115873081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85918" y="976337"/>
            <a:ext cx="6096000" cy="6096001"/>
          </a:xfrm>
          <a:prstGeom prst="rect">
            <a:avLst/>
          </a:prstGeom>
          <a:noFill/>
        </p:spPr>
      </p:pic>
      <p:sp>
        <p:nvSpPr>
          <p:cNvPr id="5" name="TextBox 4"/>
          <p:cNvSpPr txBox="1"/>
          <p:nvPr/>
        </p:nvSpPr>
        <p:spPr>
          <a:xfrm>
            <a:off x="428596" y="928670"/>
            <a:ext cx="2278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Карты расширения</a:t>
            </a:r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229600" cy="1066800"/>
          </a:xfrm>
        </p:spPr>
        <p:txBody>
          <a:bodyPr>
            <a:normAutofit/>
          </a:bodyPr>
          <a:lstStyle/>
          <a:p>
            <a:r>
              <a:rPr lang="ru-RU" b="1" dirty="0" smtClean="0"/>
              <a:t>Языки программирования</a:t>
            </a:r>
            <a:endParaRPr lang="ru-RU" dirty="0"/>
          </a:p>
        </p:txBody>
      </p:sp>
      <p:sp>
        <p:nvSpPr>
          <p:cNvPr id="1026" name="AutoShape 2" descr="Michael Flyn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076501"/>
          </a:xfrm>
          <a:prstGeom prst="rect">
            <a:avLst/>
          </a:prstGeom>
          <a:noFill/>
        </p:spPr>
        <p:txBody>
          <a:bodyPr vert="horz">
            <a:spAutoFit/>
          </a:bodyPr>
          <a:lstStyle/>
          <a:p>
            <a:pPr marL="365760" marR="0" lvl="0" indent="-256032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ru-RU" sz="4400" b="1" dirty="0" smtClean="0"/>
              <a:t>С++</a:t>
            </a:r>
          </a:p>
          <a:p>
            <a:pPr marL="365760" marR="0" lvl="0" indent="-256032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ru-RU" sz="4400" b="1" dirty="0" smtClean="0"/>
              <a:t>Ассемблер</a:t>
            </a:r>
          </a:p>
          <a:p>
            <a:pPr marL="365760" marR="0" lvl="0" indent="-256032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itchFamily="34" charset="0"/>
              <a:buChar char="•"/>
              <a:tabLst/>
              <a:defRPr/>
            </a:pPr>
            <a:r>
              <a:rPr kumimoji="0" lang="ru-RU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Бэйсик</a:t>
            </a: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ru-RU" sz="4400" b="1" dirty="0" smtClean="0"/>
              <a:t>Паскаль….</a:t>
            </a:r>
          </a:p>
          <a:p>
            <a:pPr marL="365760" marR="0" lvl="0" indent="-256032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itchFamily="34" charset="0"/>
              <a:buChar char="•"/>
              <a:tabLst/>
              <a:defRPr/>
            </a:pPr>
            <a:endParaRPr lang="ru-RU" sz="4400" b="1" dirty="0" smtClean="0"/>
          </a:p>
          <a:p>
            <a:pPr marL="365760" marR="0" lvl="0" indent="-256032" algn="l" defTabSz="914400" rtl="0" eaLnBrk="1" fontAlgn="auto" latinLnBrk="0" hangingPunct="1">
              <a:lnSpc>
                <a:spcPct val="80000"/>
              </a:lnSpc>
              <a:spcBef>
                <a:spcPts val="300"/>
              </a:spcBef>
              <a:spcAft>
                <a:spcPts val="0"/>
              </a:spcAft>
              <a:buClr>
                <a:schemeClr val="accent3"/>
              </a:buClr>
              <a:buSzTx/>
              <a:buFont typeface="Arial" pitchFamily="34" charset="0"/>
              <a:buChar char="•"/>
              <a:tabLst/>
              <a:defRPr/>
            </a:pPr>
            <a:r>
              <a:rPr lang="ru-RU" sz="4400" b="1" dirty="0" smtClean="0"/>
              <a:t>+ визуальные конструкторы кода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Michael Flyn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428728" y="500042"/>
            <a:ext cx="16786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Бегущие огни</a:t>
            </a:r>
          </a:p>
        </p:txBody>
      </p:sp>
      <p:pic>
        <p:nvPicPr>
          <p:cNvPr id="6146" name="Picture 2" descr="https://i.pinimg.com/originals/46/30/93/4630938025d2a6316465740205b29483.gif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928670"/>
            <a:ext cx="9144001" cy="59293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Michael Flyn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1428728" y="500042"/>
            <a:ext cx="644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LCD</a:t>
            </a:r>
          </a:p>
        </p:txBody>
      </p:sp>
      <p:pic>
        <p:nvPicPr>
          <p:cNvPr id="36866" name="Picture 2" descr="https://foto.cadagile.com/upload/3/8d/38d74534419ed6c77e331b167490066a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643050"/>
            <a:ext cx="9284775" cy="52149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Michael Flyn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198" name="Picture 6" descr="https://i.pinimg.com/736x/89/6a/bf/896abf2122fbdb56184831997b99cf0d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85852" y="1133475"/>
            <a:ext cx="7000875" cy="5724525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1428728" y="500042"/>
            <a:ext cx="38138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Плоттер из старого </a:t>
            </a:r>
            <a:r>
              <a:rPr lang="en-US" dirty="0" smtClean="0"/>
              <a:t>DVD-</a:t>
            </a:r>
            <a:r>
              <a:rPr lang="ru-RU" dirty="0" smtClean="0"/>
              <a:t>привода</a:t>
            </a:r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04055" y="980728"/>
            <a:ext cx="7848872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i="1" dirty="0" smtClean="0"/>
              <a:t>Структура МК семейства AVR</a:t>
            </a:r>
            <a:endParaRPr lang="en-SG" sz="2400" b="1" i="1" dirty="0" smtClean="0"/>
          </a:p>
          <a:p>
            <a:r>
              <a:rPr lang="ru-RU" sz="2400" dirty="0" smtClean="0"/>
              <a:t> </a:t>
            </a:r>
            <a:endParaRPr lang="en-SG" sz="2400" dirty="0" smtClean="0"/>
          </a:p>
          <a:p>
            <a:r>
              <a:rPr lang="ru-RU" sz="2400" dirty="0" smtClean="0"/>
              <a:t>Микроконтроллеры (далее МК) семейства AVR имеют единую базовую структуру. Обобщенная структурная схема микроконтроллера  изображена на рис. 1. Эта схема прекрасно описывает основные черты </a:t>
            </a:r>
            <a:r>
              <a:rPr lang="en-US" sz="2400" dirty="0" err="1" smtClean="0"/>
              <a:t>популярного</a:t>
            </a:r>
            <a:r>
              <a:rPr lang="en-US" sz="2400" dirty="0" smtClean="0"/>
              <a:t> </a:t>
            </a:r>
            <a:r>
              <a:rPr lang="ru-RU" sz="2400" dirty="0" smtClean="0"/>
              <a:t>МК </a:t>
            </a:r>
            <a:r>
              <a:rPr lang="ru-RU" sz="2400" dirty="0" err="1" smtClean="0"/>
              <a:t>atmega</a:t>
            </a:r>
            <a:r>
              <a:rPr lang="ru-RU" sz="2400" dirty="0" smtClean="0"/>
              <a:t> 328. Структурная схема конкурирующего семейства МК – PIC-16 – будет в точности соответствовать рисунку 1, за исключением разрядности шины команд (14 вместо 16).</a:t>
            </a:r>
            <a:endParaRPr lang="en-SG" sz="2400" dirty="0"/>
          </a:p>
        </p:txBody>
      </p:sp>
    </p:spTree>
    <p:extLst>
      <p:ext uri="{BB962C8B-B14F-4D97-AF65-F5344CB8AC3E}">
        <p14:creationId xmlns="" xmlns:p14="http://schemas.microsoft.com/office/powerpoint/2010/main" val="31181851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Michael Flyn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5122" name="Picture 2" descr="https://i.makeagif.com/media/12-11-2018/na6p_8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1357298"/>
            <a:ext cx="9271031" cy="5214957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Michael Flyn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" name="Рисунок 7" descr="Tc7Y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596" y="1571612"/>
            <a:ext cx="8488478" cy="473871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AutoShape 2" descr="Michael Flyn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074" name="Picture 2" descr="https://i.pinimg.com/originals/fa/eb/8d/faeb8d472f95725e7e744c06ecd7bba6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8" y="928670"/>
            <a:ext cx="9144018" cy="514351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229600" cy="523436"/>
          </a:xfrm>
        </p:spPr>
        <p:txBody>
          <a:bodyPr>
            <a:normAutofit/>
          </a:bodyPr>
          <a:lstStyle/>
          <a:p>
            <a:r>
              <a:rPr lang="ru-RU" sz="1800" b="1" dirty="0" smtClean="0"/>
              <a:t>Следящая система</a:t>
            </a:r>
            <a:endParaRPr lang="ru-RU" sz="1800" dirty="0"/>
          </a:p>
        </p:txBody>
      </p:sp>
      <p:sp>
        <p:nvSpPr>
          <p:cNvPr id="1026" name="AutoShape 2" descr="Michael Flyn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50" name="Picture 2" descr="https://thumbs.gfycat.com/SorrowfulFairFluke-size_restricted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42910" y="910810"/>
            <a:ext cx="7929586" cy="594719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476672"/>
            <a:ext cx="8229600" cy="1066800"/>
          </a:xfrm>
        </p:spPr>
        <p:txBody>
          <a:bodyPr>
            <a:normAutofit/>
          </a:bodyPr>
          <a:lstStyle/>
          <a:p>
            <a:r>
              <a:rPr lang="ru-RU" b="1" dirty="0" smtClean="0"/>
              <a:t>Архитектура</a:t>
            </a:r>
            <a:endParaRPr lang="ru-RU" dirty="0"/>
          </a:p>
        </p:txBody>
      </p:sp>
      <p:sp>
        <p:nvSpPr>
          <p:cNvPr id="1026" name="AutoShape 2" descr="Michael Flynn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3" name="Picture 2" descr="https://odditymall.com/includes/content/omnibot-hello-is-a-self-balancing-mini-robot-you-can-control-with-your-phone-0.gif"/>
          <p:cNvPicPr>
            <a:picLocks noChangeAspect="1" noChangeArrowheads="1" noCrop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00166" y="1315166"/>
            <a:ext cx="5715040" cy="541425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F:\avr\Схема_AVR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4282" y="772166"/>
            <a:ext cx="8936012" cy="587154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="" xmlns:p14="http://schemas.microsoft.com/office/powerpoint/2010/main" val="34546878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Прямоугольник 10"/>
          <p:cNvSpPr/>
          <p:nvPr/>
        </p:nvSpPr>
        <p:spPr>
          <a:xfrm>
            <a:off x="428596" y="785794"/>
            <a:ext cx="842968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dirty="0" smtClean="0"/>
              <a:t>В состав микроконтроллера входят:</a:t>
            </a:r>
            <a:endParaRPr lang="en-SG" sz="2000" dirty="0" smtClean="0"/>
          </a:p>
          <a:p>
            <a:pPr lvl="0"/>
            <a:r>
              <a:rPr lang="ru-RU" sz="2000" dirty="0" smtClean="0"/>
              <a:t>G - генератор тактового сигнала;</a:t>
            </a:r>
            <a:endParaRPr lang="en-SG" sz="2000" dirty="0" smtClean="0"/>
          </a:p>
          <a:p>
            <a:pPr lvl="0"/>
            <a:r>
              <a:rPr lang="ru-RU" sz="2000" dirty="0" smtClean="0"/>
              <a:t>CPU – процессор;</a:t>
            </a:r>
            <a:endParaRPr lang="en-SG" sz="2000" dirty="0" smtClean="0"/>
          </a:p>
          <a:p>
            <a:pPr lvl="0"/>
            <a:r>
              <a:rPr lang="ru-RU" sz="2000" dirty="0" smtClean="0"/>
              <a:t>ПП – постоянное запоминающее устройство для хранения программы, выполненное по технологии </a:t>
            </a:r>
            <a:r>
              <a:rPr lang="ru-RU" sz="2000" dirty="0" err="1" smtClean="0"/>
              <a:t>Flash</a:t>
            </a:r>
            <a:r>
              <a:rPr lang="ru-RU" sz="2000" dirty="0" smtClean="0"/>
              <a:t> (энергонезависимая память программ);</a:t>
            </a:r>
            <a:endParaRPr lang="en-SG" sz="2000" dirty="0" smtClean="0"/>
          </a:p>
          <a:p>
            <a:pPr lvl="0"/>
            <a:r>
              <a:rPr lang="ru-RU" sz="2000" dirty="0" smtClean="0"/>
              <a:t>ОЗУ - оперативное запоминающее устройство статического типа для хранения данных (энергозависимая память данных);</a:t>
            </a:r>
            <a:endParaRPr lang="en-SG" sz="2000" dirty="0" smtClean="0"/>
          </a:p>
          <a:p>
            <a:pPr lvl="0"/>
            <a:r>
              <a:rPr lang="ru-RU" sz="2000" dirty="0" smtClean="0"/>
              <a:t>EEPROM - постоянное запоминающее устройство для хранения данных во время отключения питания (энергонезависимая память данных);</a:t>
            </a:r>
            <a:endParaRPr lang="en-SG" sz="2000" dirty="0" smtClean="0"/>
          </a:p>
          <a:p>
            <a:pPr lvl="0"/>
            <a:r>
              <a:rPr lang="ru-RU" sz="2000" dirty="0" smtClean="0"/>
              <a:t>набор периферийных устройств для ввода и вывода данных и управляющих сигналов и выполнения других функций.</a:t>
            </a:r>
            <a:endParaRPr lang="en-SG" sz="2000" dirty="0" smtClean="0"/>
          </a:p>
          <a:p>
            <a:r>
              <a:rPr lang="ru-RU" sz="2000" dirty="0" smtClean="0"/>
              <a:t>Выводы VCC и GND предназначены для подключения источника напряжения питания микроконтроллера. Уровень напряжения всех сигналов в микроконтроллере отсчитывается относительно уровня на шине GND, принимаемого за 0 В.</a:t>
            </a:r>
            <a:endParaRPr lang="en-SG" sz="2000" dirty="0" smtClean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14356"/>
            <a:ext cx="9144000" cy="6143644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dirty="0" smtClean="0"/>
              <a:t>В состав процессора (CPU) входят:</a:t>
            </a:r>
            <a:endParaRPr lang="en-SG" dirty="0" smtClean="0"/>
          </a:p>
          <a:p>
            <a:pPr lvl="0"/>
            <a:r>
              <a:rPr lang="ru-RU" dirty="0" smtClean="0"/>
              <a:t>PC - счетчик команд (содержит адрес выполняемой в данный момент команды);</a:t>
            </a:r>
            <a:endParaRPr lang="en-SG" dirty="0" smtClean="0"/>
          </a:p>
          <a:p>
            <a:pPr lvl="0"/>
            <a:r>
              <a:rPr lang="ru-RU" dirty="0" smtClean="0"/>
              <a:t>АЛУ - арифметико-логическое устройство (выполняет арифметические и булевы операции);</a:t>
            </a:r>
            <a:endParaRPr lang="en-SG" dirty="0" smtClean="0"/>
          </a:p>
          <a:p>
            <a:pPr lvl="0"/>
            <a:r>
              <a:rPr lang="ru-RU" dirty="0" smtClean="0"/>
              <a:t>РОН – набор регистров общего назначения,</a:t>
            </a:r>
            <a:endParaRPr lang="en-SG" dirty="0" smtClean="0"/>
          </a:p>
          <a:p>
            <a:r>
              <a:rPr lang="ru-RU" dirty="0" smtClean="0"/>
              <a:t>другие элементы, не показанные на схеме рис. 1.</a:t>
            </a:r>
            <a:endParaRPr lang="en-SG" dirty="0" smtClean="0"/>
          </a:p>
          <a:p>
            <a:pPr>
              <a:buNone/>
            </a:pPr>
            <a:endParaRPr lang="ru-RU" dirty="0" smtClean="0"/>
          </a:p>
          <a:p>
            <a:pPr>
              <a:buNone/>
            </a:pPr>
            <a:r>
              <a:rPr lang="ru-RU" dirty="0" smtClean="0"/>
              <a:t>Кроме регистров общего назначения в микроконтроллере имеются регистры специальных функций, которые в семействе AVR называются регистрами ввода-вывода (I/О </a:t>
            </a:r>
            <a:r>
              <a:rPr lang="ru-RU" dirty="0" err="1" smtClean="0"/>
              <a:t>Registers</a:t>
            </a:r>
            <a:r>
              <a:rPr lang="ru-RU" dirty="0" smtClean="0"/>
              <a:t>, IOR). С участием этих регистров осуществляются:</a:t>
            </a:r>
            <a:endParaRPr lang="en-SG" dirty="0" smtClean="0"/>
          </a:p>
          <a:p>
            <a:pPr lvl="0"/>
            <a:r>
              <a:rPr lang="ru-RU" dirty="0" smtClean="0"/>
              <a:t>управление работой микроконтроллера и отдельных его устройств;</a:t>
            </a:r>
            <a:endParaRPr lang="en-SG" dirty="0" smtClean="0"/>
          </a:p>
          <a:p>
            <a:pPr lvl="0"/>
            <a:r>
              <a:rPr lang="ru-RU" dirty="0" smtClean="0"/>
              <a:t>определение состояния микроконтроллера и отдельных его устройств;</a:t>
            </a:r>
            <a:endParaRPr lang="en-SG" dirty="0" smtClean="0"/>
          </a:p>
          <a:p>
            <a:r>
              <a:rPr lang="ru-RU" dirty="0" smtClean="0"/>
              <a:t>ввод данных в микроконтроллер и отдельные его устройства и вывод данных и выполняются другие функции.</a:t>
            </a:r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07975" y="642918"/>
            <a:ext cx="8440489" cy="6098450"/>
          </a:xfrm>
        </p:spPr>
        <p:txBody>
          <a:bodyPr>
            <a:normAutofit fontScale="85000" lnSpcReduction="20000"/>
          </a:bodyPr>
          <a:lstStyle/>
          <a:p>
            <a:pPr>
              <a:buNone/>
            </a:pPr>
            <a:r>
              <a:rPr lang="ru-RU" b="1" i="1" dirty="0" smtClean="0"/>
              <a:t>Генератор тактового сигнала</a:t>
            </a:r>
            <a:endParaRPr lang="en-SG" b="1" i="1" dirty="0" smtClean="0"/>
          </a:p>
          <a:p>
            <a:pPr>
              <a:buNone/>
            </a:pPr>
            <a:r>
              <a:rPr lang="ru-RU" dirty="0" smtClean="0"/>
              <a:t>Микроконтроллеры семейства AVR являются устройствами синхронного типа. Действия, выполняемые в микроконтроллере, привязаны к импульсам тактового сигнала. Микроконтроллеры имеют полностью статическую структуру и могут работать при тактовой частоте от 0 Гц. Максимальные значения тактовой частоты у микроконтроллеров разных типов и вариантов различны. Для 8-битных микроконтроллеров классическая частота – 4 или 16 МГц.</a:t>
            </a:r>
            <a:endParaRPr lang="en-SG" dirty="0" smtClean="0"/>
          </a:p>
          <a:p>
            <a:pPr>
              <a:buNone/>
            </a:pPr>
            <a:r>
              <a:rPr lang="ru-RU" dirty="0" smtClean="0"/>
              <a:t>В качестве генератора тактового сигнала (G) используются:</a:t>
            </a:r>
            <a:endParaRPr lang="en-SG" dirty="0" smtClean="0"/>
          </a:p>
          <a:p>
            <a:pPr>
              <a:buNone/>
            </a:pPr>
            <a:r>
              <a:rPr lang="ru-RU" dirty="0" smtClean="0"/>
              <a:t>■ внутренний генератор с внешним кварцевым или керамическим резонатором (XTAL);</a:t>
            </a:r>
            <a:endParaRPr lang="en-SG" dirty="0" smtClean="0"/>
          </a:p>
          <a:p>
            <a:pPr>
              <a:buNone/>
            </a:pPr>
            <a:r>
              <a:rPr lang="ru-RU" dirty="0" smtClean="0"/>
              <a:t>■ внутренний RC-генератор (IRC);</a:t>
            </a:r>
            <a:endParaRPr lang="en-SG" dirty="0" smtClean="0"/>
          </a:p>
          <a:p>
            <a:pPr>
              <a:buNone/>
            </a:pPr>
            <a:r>
              <a:rPr lang="ru-RU" dirty="0" smtClean="0"/>
              <a:t>■ внутренний генератор с внешней RC-цепочкой (ERC);</a:t>
            </a:r>
            <a:endParaRPr lang="en-SG" dirty="0" smtClean="0"/>
          </a:p>
          <a:p>
            <a:pPr>
              <a:buNone/>
            </a:pPr>
            <a:r>
              <a:rPr lang="ru-RU" dirty="0" smtClean="0"/>
              <a:t>■ внешний генератор (ЕХТ).</a:t>
            </a:r>
            <a:endParaRPr lang="en-SG" dirty="0" smtClean="0"/>
          </a:p>
          <a:p>
            <a:pPr>
              <a:buNone/>
            </a:pPr>
            <a:endParaRPr lang="ru-RU" dirty="0"/>
          </a:p>
        </p:txBody>
      </p:sp>
      <p:sp>
        <p:nvSpPr>
          <p:cNvPr id="18434" name="AutoShape 2" descr="https://3fk.ru/upload/vk/img/443_W1bzFdCrb_4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714356"/>
            <a:ext cx="8964488" cy="6143644"/>
          </a:xfrm>
        </p:spPr>
        <p:txBody>
          <a:bodyPr>
            <a:normAutofit/>
          </a:bodyPr>
          <a:lstStyle/>
          <a:p>
            <a:r>
              <a:rPr lang="ru-RU" sz="2200" b="1" i="1" dirty="0" smtClean="0"/>
              <a:t>Процессор</a:t>
            </a:r>
            <a:r>
              <a:rPr lang="en-SG" sz="2200" b="1" i="1" dirty="0" smtClean="0"/>
              <a:t/>
            </a:r>
            <a:br>
              <a:rPr lang="en-SG" sz="2200" b="1" i="1" dirty="0" smtClean="0"/>
            </a:br>
            <a:r>
              <a:rPr lang="ru-RU" sz="2200" dirty="0" smtClean="0"/>
              <a:t>Процессор (CPU) формирует адрес очередной команды, выбирает команду из памяти и организует ее выполнение. Код команды имеет формат "слово" или "два слова". Ширина одного слова 16 бит.</a:t>
            </a:r>
            <a:br>
              <a:rPr lang="ru-RU" sz="2200" dirty="0" smtClean="0"/>
            </a:br>
            <a:r>
              <a:rPr lang="ru-RU" sz="2200" dirty="0" smtClean="0"/>
              <a:t>В состав процессора кроме счетчика команд (PC), арифметико-логического устройства (ALU) и блока регистров общего назначения (GPR), изображенных на структурной схеме рис. 1, входят:</a:t>
            </a:r>
            <a:r>
              <a:rPr lang="en-SG" sz="2200" dirty="0" smtClean="0"/>
              <a:t/>
            </a:r>
            <a:br>
              <a:rPr lang="en-SG" sz="2200" dirty="0" smtClean="0"/>
            </a:br>
            <a:r>
              <a:rPr lang="ru-RU" sz="2200" dirty="0" smtClean="0"/>
              <a:t>- регистр состояния микроконтроллера SREG;</a:t>
            </a:r>
            <a:r>
              <a:rPr lang="en-SG" sz="2200" dirty="0" smtClean="0"/>
              <a:t/>
            </a:r>
            <a:br>
              <a:rPr lang="en-SG" sz="2200" dirty="0" smtClean="0"/>
            </a:br>
            <a:r>
              <a:rPr lang="ru-RU" sz="2200" dirty="0" smtClean="0"/>
              <a:t>- регистр-указатель стека SP или SPL и SPH</a:t>
            </a:r>
            <a:r>
              <a:rPr lang="en-SG" sz="2200" dirty="0" smtClean="0"/>
              <a:t/>
            </a:r>
            <a:br>
              <a:rPr lang="en-SG" sz="2200" dirty="0" smtClean="0"/>
            </a:br>
            <a:r>
              <a:rPr lang="ru-RU" sz="2200" dirty="0" smtClean="0"/>
              <a:t>- и другие элементы, далее не рассматриваемые.</a:t>
            </a:r>
            <a:r>
              <a:rPr lang="en-SG" sz="2200" dirty="0" smtClean="0"/>
              <a:t/>
            </a:r>
            <a:br>
              <a:rPr lang="en-SG" sz="2200" dirty="0" smtClean="0"/>
            </a:br>
            <a:r>
              <a:rPr lang="ru-RU" sz="2200" dirty="0" smtClean="0"/>
              <a:t>В счетчике команд адрес очередной команды формируется путем добавления 1 к числу, код которого хранится в счетчике команд. При пуске и перезапуске микроконтроллера в счетчик команд заносится код числа 0 и первая команда выбирается из памяти программ по адресу 0.</a:t>
            </a:r>
            <a:endParaRPr lang="en-SG" sz="2200" dirty="0"/>
          </a:p>
        </p:txBody>
      </p:sp>
      <p:sp>
        <p:nvSpPr>
          <p:cNvPr id="15362" name="AutoShape 2" descr="https://econet.ua/media/video_covers/11177/original.jpg?1532962172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0" y="764704"/>
            <a:ext cx="8929718" cy="6093296"/>
          </a:xfrm>
        </p:spPr>
        <p:txBody>
          <a:bodyPr>
            <a:normAutofit/>
          </a:bodyPr>
          <a:lstStyle/>
          <a:p>
            <a:r>
              <a:rPr lang="ru-RU" dirty="0" smtClean="0"/>
              <a:t>В арифметико-логическом устройстве (ALU) выполняются арифметические и логические операции. Операнды поступают из регистров общего назначения (GPR). При выполнении одноместных операций результат записывается в регистр, из которого поступил операнд. При выполнении двухместных операций результат записывается в регистр, из которого поступил первый операнд.</a:t>
            </a:r>
            <a:endParaRPr lang="en-SG" dirty="0" smtClean="0"/>
          </a:p>
          <a:p>
            <a:r>
              <a:rPr lang="ru-RU" dirty="0" smtClean="0"/>
              <a:t>Блок регистров общего назначения (GPR) содержит 32 восьмиразрядных регистра, которым присвоены имена R0, R1, ..., R31.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79512" y="785794"/>
            <a:ext cx="8964488" cy="5883566"/>
          </a:xfrm>
        </p:spPr>
        <p:txBody>
          <a:bodyPr>
            <a:normAutofit/>
          </a:bodyPr>
          <a:lstStyle/>
          <a:p>
            <a:r>
              <a:rPr lang="ru-RU" b="1" i="1" dirty="0" smtClean="0"/>
              <a:t>Память программ</a:t>
            </a:r>
            <a:endParaRPr lang="en-SG" b="1" i="1" dirty="0" smtClean="0"/>
          </a:p>
          <a:p>
            <a:r>
              <a:rPr lang="ru-RU" dirty="0" smtClean="0"/>
              <a:t>Память программ - это ПЗУ для хранения кодов инструкций программы и констант.</a:t>
            </a:r>
          </a:p>
          <a:p>
            <a:r>
              <a:rPr lang="ru-RU" dirty="0" smtClean="0"/>
              <a:t>Каждая ячейка памяти содержит 16 разрядов. В ней могут храниться код команды формата "слово", половина кода команды формата "два слова" или коды двух констант.</a:t>
            </a:r>
            <a:endParaRPr lang="en-SG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Urban</Template>
  <TotalTime>3206</TotalTime>
  <Words>660</Words>
  <Application>Microsoft Office PowerPoint</Application>
  <PresentationFormat>Экран (4:3)</PresentationFormat>
  <Paragraphs>67</Paragraphs>
  <Slides>24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24</vt:i4>
      </vt:variant>
    </vt:vector>
  </HeadingPairs>
  <TitlesOfParts>
    <vt:vector size="25" baseType="lpstr">
      <vt:lpstr>Городская</vt:lpstr>
      <vt:lpstr>Слайд 1</vt:lpstr>
      <vt:lpstr>Слайд 2</vt:lpstr>
      <vt:lpstr>Слайд 3</vt:lpstr>
      <vt:lpstr>Слайд 4</vt:lpstr>
      <vt:lpstr>Слайд 5</vt:lpstr>
      <vt:lpstr>Слайд 6</vt:lpstr>
      <vt:lpstr>Процессор Процессор (CPU) формирует адрес очередной команды, выбирает команду из памяти и организует ее выполнение. Код команды имеет формат "слово" или "два слова". Ширина одного слова 16 бит. В состав процессора кроме счетчика команд (PC), арифметико-логического устройства (ALU) и блока регистров общего назначения (GPR), изображенных на структурной схеме рис. 1, входят: - регистр состояния микроконтроллера SREG; - регистр-указатель стека SP или SPL и SPH - и другие элементы, далее не рассматриваемые. В счетчике команд адрес очередной команды формируется путем добавления 1 к числу, код которого хранится в счетчике команд. При пуске и перезапуске микроконтроллера в счетчик команд заносится код числа 0 и первая команда выбирается из памяти программ по адресу 0.</vt:lpstr>
      <vt:lpstr>Слайд 8</vt:lpstr>
      <vt:lpstr>Слайд 9</vt:lpstr>
      <vt:lpstr>Слайд 10</vt:lpstr>
      <vt:lpstr>Слайд 11</vt:lpstr>
      <vt:lpstr>Слайд 12</vt:lpstr>
      <vt:lpstr>МКМ Arduino</vt:lpstr>
      <vt:lpstr>Слайд 14</vt:lpstr>
      <vt:lpstr>Слайд 15</vt:lpstr>
      <vt:lpstr>Языки программирования</vt:lpstr>
      <vt:lpstr>Слайд 17</vt:lpstr>
      <vt:lpstr>Слайд 18</vt:lpstr>
      <vt:lpstr>Слайд 19</vt:lpstr>
      <vt:lpstr>Слайд 20</vt:lpstr>
      <vt:lpstr>Слайд 21</vt:lpstr>
      <vt:lpstr>Слайд 22</vt:lpstr>
      <vt:lpstr>Следящая система</vt:lpstr>
      <vt:lpstr>Архитектура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Дмитрий</dc:creator>
  <cp:lastModifiedBy>Drach Vladimir &amp; Olga</cp:lastModifiedBy>
  <cp:revision>116</cp:revision>
  <dcterms:created xsi:type="dcterms:W3CDTF">2019-02-09T15:20:29Z</dcterms:created>
  <dcterms:modified xsi:type="dcterms:W3CDTF">2021-10-08T13:20:18Z</dcterms:modified>
</cp:coreProperties>
</file>