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8"/>
  </p:notesMasterIdLst>
  <p:sldIdLst>
    <p:sldId id="256" r:id="rId2"/>
    <p:sldId id="258" r:id="rId3"/>
    <p:sldId id="284" r:id="rId4"/>
    <p:sldId id="259" r:id="rId5"/>
    <p:sldId id="260" r:id="rId6"/>
    <p:sldId id="277" r:id="rId7"/>
    <p:sldId id="278" r:id="rId8"/>
    <p:sldId id="279" r:id="rId9"/>
    <p:sldId id="280" r:id="rId10"/>
    <p:sldId id="281" r:id="rId11"/>
    <p:sldId id="282" r:id="rId12"/>
    <p:sldId id="262" r:id="rId13"/>
    <p:sldId id="287" r:id="rId14"/>
    <p:sldId id="263" r:id="rId15"/>
    <p:sldId id="285" r:id="rId16"/>
    <p:sldId id="286" r:id="rId17"/>
    <p:sldId id="267" r:id="rId18"/>
    <p:sldId id="289" r:id="rId19"/>
    <p:sldId id="292" r:id="rId20"/>
    <p:sldId id="291" r:id="rId21"/>
    <p:sldId id="293" r:id="rId22"/>
    <p:sldId id="294" r:id="rId23"/>
    <p:sldId id="295" r:id="rId24"/>
    <p:sldId id="296" r:id="rId25"/>
    <p:sldId id="297" r:id="rId26"/>
    <p:sldId id="29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F9F26-698A-4DF5-9BCD-3CCC746F842F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0B5EA-34F4-4E0A-8C7D-860B331B7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292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0B5EA-34F4-4E0A-8C7D-860B331B7F0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0B5EA-34F4-4E0A-8C7D-860B331B7F0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0B5EA-34F4-4E0A-8C7D-860B331B7F0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0B5EA-34F4-4E0A-8C7D-860B331B7F0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E28E3FA-7F7B-47AD-A758-5CB5C8F78C9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AE3824F-F2DA-4451-8BA6-BDB9FB6B4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E3FA-7F7B-47AD-A758-5CB5C8F78C9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824F-F2DA-4451-8BA6-BDB9FB6B4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E3FA-7F7B-47AD-A758-5CB5C8F78C9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824F-F2DA-4451-8BA6-BDB9FB6B4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E3FA-7F7B-47AD-A758-5CB5C8F78C9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824F-F2DA-4451-8BA6-BDB9FB6B4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E3FA-7F7B-47AD-A758-5CB5C8F78C9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824F-F2DA-4451-8BA6-BDB9FB6B4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E3FA-7F7B-47AD-A758-5CB5C8F78C9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824F-F2DA-4451-8BA6-BDB9FB6B4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E28E3FA-7F7B-47AD-A758-5CB5C8F78C9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E3824F-F2DA-4451-8BA6-BDB9FB6B40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E28E3FA-7F7B-47AD-A758-5CB5C8F78C9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AE3824F-F2DA-4451-8BA6-BDB9FB6B4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E3FA-7F7B-47AD-A758-5CB5C8F78C9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824F-F2DA-4451-8BA6-BDB9FB6B4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E3FA-7F7B-47AD-A758-5CB5C8F78C9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824F-F2DA-4451-8BA6-BDB9FB6B4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E3FA-7F7B-47AD-A758-5CB5C8F78C9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824F-F2DA-4451-8BA6-BDB9FB6B4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E28E3FA-7F7B-47AD-A758-5CB5C8F78C9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AE3824F-F2DA-4451-8BA6-BDB9FB6B4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SQ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100-%D0%B3%D0%B8%D0%B3%D0%B0%D0%B1%D0%B8%D1%82%D0%BD%D1%8B%D0%B9_Ethernet" TargetMode="External"/><Relationship Id="rId3" Type="http://schemas.openxmlformats.org/officeDocument/2006/relationships/hyperlink" Target="https://ru.wikipedia.org/wiki/Fast_Ethernet" TargetMode="External"/><Relationship Id="rId7" Type="http://schemas.openxmlformats.org/officeDocument/2006/relationships/hyperlink" Target="https://ru.wikipedia.org/wiki/40-%D0%B3%D0%B8%D0%B3%D0%B0%D0%B1%D0%B8%D1%82%D0%BD%D1%8B%D0%B9_Ethernet" TargetMode="External"/><Relationship Id="rId2" Type="http://schemas.openxmlformats.org/officeDocument/2006/relationships/hyperlink" Target="https://ru.wikipedia.org/wiki/Etherne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10-%D0%B3%D0%B8%D0%B3%D0%B0%D0%B1%D0%B8%D1%82%D0%BD%D1%8B%D0%B9_Ethernet" TargetMode="External"/><Relationship Id="rId5" Type="http://schemas.openxmlformats.org/officeDocument/2006/relationships/hyperlink" Target="https://ru.wikipedia.org/wiki/%D0%90%D0%BD%D0%B3%D0%B0%D1%80%D0%B0_(%D0%B8%D0%BD%D1%82%D0%B5%D1%80%D0%BA%D0%BE%D0%BD%D0%BD%D0%B5%D0%BA%D1%82)" TargetMode="External"/><Relationship Id="rId4" Type="http://schemas.openxmlformats.org/officeDocument/2006/relationships/hyperlink" Target="https://ru.wikipedia.org/wiki/Gigabit_Ethernet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IEEE_802.11" TargetMode="External"/><Relationship Id="rId2" Type="http://schemas.openxmlformats.org/officeDocument/2006/relationships/hyperlink" Target="https://ru.wikipedia.org/wiki/%D0%98%D0%BD%D1%81%D1%82%D0%B8%D1%82%D1%83%D1%82_%D0%B8%D0%BD%D0%B6%D0%B5%D0%BD%D0%B5%D1%80%D0%BE%D0%B2_%D1%8D%D0%BB%D0%B5%D0%BA%D1%82%D1%80%D0%BE%D1%82%D0%B5%D1%85%D0%BD%D0%B8%D0%BA%D0%B8_%D0%B8_%D1%8D%D0%BB%D0%B5%D0%BA%D1%82%D1%80%D0%BE%D0%BD%D0%B8%D0%BA%D0%B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IEEE_802.11ac" TargetMode="External"/><Relationship Id="rId4" Type="http://schemas.openxmlformats.org/officeDocument/2006/relationships/hyperlink" Target="https://ru.wikipedia.org/wiki/IEEE_802.11n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Bluetooth" TargetMode="External"/><Relationship Id="rId7" Type="http://schemas.openxmlformats.org/officeDocument/2006/relationships/hyperlink" Target="https://ru.wikipedia.org/wiki/IrDA" TargetMode="External"/><Relationship Id="rId2" Type="http://schemas.openxmlformats.org/officeDocument/2006/relationships/hyperlink" Target="https://ru.wikipedia.org/wiki/IEEE_802.15.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Wireless_USB" TargetMode="External"/><Relationship Id="rId5" Type="http://schemas.openxmlformats.org/officeDocument/2006/relationships/hyperlink" Target="https://ru.wikipedia.org/wiki/Bluetooth_3.0" TargetMode="External"/><Relationship Id="rId4" Type="http://schemas.openxmlformats.org/officeDocument/2006/relationships/hyperlink" Target="https://ru.wikipedia.org/wiki/Bluetooth_2.0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8%D1%81%D1%87%D0%B5%D1%80%D0%BF%D0%B0%D0%BD%D0%B8%D0%B5_IPv4-%D0%B0%D0%B4%D1%80%D0%B5%D1%81%D0%BE%D0%B2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IANA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ru.wikipedia.org/wiki/%D0%9F%D1%80%D0%BE%D0%BA%D1%81%D0%B8-%D1%81%D0%B5%D1%80%D0%B2%D0%B5%D1%80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D%D0%BE%D0%B3%D0%BE%D0%BF%D0%BE%D0%BB%D1%8C%D0%B7%D0%BE%D0%B2%D0%B0%D1%82%D0%B5%D0%BB%D1%8C%D1%81%D0%BA%D0%B0%D1%8F_%D0%B8%D0%B3%D1%80%D0%B0" TargetMode="External"/><Relationship Id="rId2" Type="http://schemas.openxmlformats.org/officeDocument/2006/relationships/hyperlink" Target="https://ru.wikipedia.org/wiki/%D0%9F%D1%80%D0%BE%D1%82%D0%BE%D0%BA%D0%BE%D0%BB%D1%8B_%D0%BF%D1%80%D0%B8%D0%BA%D0%BB%D0%B0%D0%B4%D0%BD%D0%BE%D0%B3%D0%BE_%D1%83%D1%80%D0%BE%D0%B2%D0%BD%D1%8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ISO-OSI" TargetMode="External"/><Relationship Id="rId7" Type="http://schemas.openxmlformats.org/officeDocument/2006/relationships/hyperlink" Target="https://ru.wikipedia.org/wiki/Hamachi" TargetMode="External"/><Relationship Id="rId2" Type="http://schemas.openxmlformats.org/officeDocument/2006/relationships/hyperlink" Target="https://ru.wikipedia.org/wiki/%D0%A1%D0%B5%D1%82%D0%B5%D0%B2%D0%BE%D0%B9_%D1%83%D1%80%D0%BE%D0%B2%D0%B5%D0%BD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VPN" TargetMode="External"/><Relationship Id="rId5" Type="http://schemas.openxmlformats.org/officeDocument/2006/relationships/hyperlink" Target="https://ru.wikipedia.org/wiki/PPPoE" TargetMode="External"/><Relationship Id="rId4" Type="http://schemas.openxmlformats.org/officeDocument/2006/relationships/hyperlink" Target="https://ru.wikipedia.org/wiki/%D0%A2%D1%80%D0%B0%D0%BD%D1%81%D0%BF%D0%BE%D1%80%D1%82%D0%BD%D1%8B%D0%B9_%D1%83%D1%80%D0%BE%D0%B2%D0%B5%D0%BD%D1%8C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8%D0%B8%D1%80%D0%BE%D0%BA%D0%BE%D0%B2%D0%B5%D1%89%D0%B0%D1%82%D0%B5%D0%BB%D1%8C%D0%BD%D1%8B%D0%B9_%D0%BF%D0%B0%D0%BA%D0%B5%D1%82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cyber-gateway.net/vpn/free-vp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ЛОКАЛЬНЫЕ ВЫЧИСЛИТЕЛЬНЫЕ СЕТИ (ЛВС)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357694"/>
            <a:ext cx="4953000" cy="1752600"/>
          </a:xfrm>
        </p:spPr>
        <p:txBody>
          <a:bodyPr/>
          <a:lstStyle/>
          <a:p>
            <a:r>
              <a:rPr lang="en-US" dirty="0" smtClean="0"/>
              <a:t>C</a:t>
            </a:r>
            <a:r>
              <a:rPr lang="ru-RU" dirty="0" err="1" smtClean="0"/>
              <a:t>ерверы</a:t>
            </a:r>
            <a:endParaRPr lang="ru-RU" dirty="0" smtClean="0"/>
          </a:p>
          <a:p>
            <a:r>
              <a:rPr lang="ru-RU" dirty="0" smtClean="0"/>
              <a:t>Серые адреса</a:t>
            </a:r>
          </a:p>
          <a:p>
            <a:r>
              <a:rPr lang="ru-RU" dirty="0" smtClean="0"/>
              <a:t>Доступ в Интернет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ru-RU" dirty="0" smtClean="0"/>
              <a:t>ЛВС. Основные определения.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1799630"/>
          </a:xfrm>
        </p:spPr>
        <p:txBody>
          <a:bodyPr/>
          <a:lstStyle/>
          <a:p>
            <a:r>
              <a:rPr lang="ru-RU" dirty="0" smtClean="0"/>
              <a:t>Сервер баз данных </a:t>
            </a:r>
            <a:r>
              <a:rPr lang="ru-RU" b="1" dirty="0" smtClean="0">
                <a:solidFill>
                  <a:srgbClr val="0070C0"/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Database Server</a:t>
            </a:r>
            <a:r>
              <a:rPr lang="ru-RU" b="1" dirty="0" smtClean="0">
                <a:solidFill>
                  <a:srgbClr val="0070C0"/>
                </a:solidFill>
              </a:rPr>
              <a:t>)</a:t>
            </a:r>
            <a:r>
              <a:rPr lang="ru-RU" dirty="0" smtClean="0"/>
              <a:t>. На таком сервере функционирует СУБД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4000504"/>
            <a:ext cx="8280920" cy="22467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Основная идея </a:t>
            </a:r>
            <a:r>
              <a:rPr lang="ru-RU" sz="2000" b="1" dirty="0" smtClean="0"/>
              <a:t>сервера базы данных</a:t>
            </a:r>
            <a:r>
              <a:rPr lang="ru-RU" sz="2000" dirty="0" smtClean="0"/>
              <a:t> состоит в том, чтобы размещать, хранить и обрабатывать данные на </a:t>
            </a:r>
            <a:r>
              <a:rPr lang="ru-RU" sz="2000" b="1" dirty="0" smtClean="0"/>
              <a:t>сервере</a:t>
            </a:r>
            <a:r>
              <a:rPr lang="ru-RU" sz="2000" dirty="0" smtClean="0"/>
              <a:t> с мощными вычислительными ресурсами, а с помощью установленной на нем </a:t>
            </a:r>
            <a:r>
              <a:rPr lang="ru-RU" sz="2000" b="1" dirty="0" smtClean="0"/>
              <a:t>системы управления базами данных </a:t>
            </a:r>
            <a:r>
              <a:rPr lang="ru-RU" sz="2000" dirty="0" smtClean="0"/>
              <a:t>предоставить приложениям, использующим специальные запросы к СУБД, быструю обработку этих запросов и высокоскоростной доступ.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651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ЛВС. Основные определения.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3456384"/>
          </a:xfrm>
        </p:spPr>
        <p:txBody>
          <a:bodyPr>
            <a:normAutofit/>
          </a:bodyPr>
          <a:lstStyle/>
          <a:p>
            <a:pPr marL="85725" indent="23813" algn="just">
              <a:buNone/>
            </a:pPr>
            <a:r>
              <a:rPr lang="ru-RU" sz="3500" dirty="0" smtClean="0">
                <a:solidFill>
                  <a:srgbClr val="0070C0"/>
                </a:solidFill>
              </a:rPr>
              <a:t>Сервер обеспечивает: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 хранение структурированных данных,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ввод-вывод данных при обращении пользователя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 целостность и сохранность данных.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3571876"/>
            <a:ext cx="8208912" cy="28007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Большинство СУБД используют язык 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hlinkClick r:id="rId3" tooltip="SQL"/>
              </a:rPr>
              <a:t>SQL</a:t>
            </a:r>
            <a:r>
              <a:rPr lang="ru-RU" sz="2200" dirty="0" smtClean="0"/>
              <a:t> (</a:t>
            </a:r>
            <a:r>
              <a:rPr lang="ru-RU" sz="2200" dirty="0" err="1" smtClean="0"/>
              <a:t>Structured</a:t>
            </a:r>
            <a:r>
              <a:rPr lang="ru-RU" sz="2200" dirty="0" smtClean="0"/>
              <a:t> </a:t>
            </a:r>
            <a:r>
              <a:rPr lang="ru-RU" sz="2200" dirty="0" err="1" smtClean="0"/>
              <a:t>Query</a:t>
            </a:r>
            <a:r>
              <a:rPr lang="ru-RU" sz="2200" dirty="0" smtClean="0"/>
              <a:t> </a:t>
            </a:r>
            <a:r>
              <a:rPr lang="ru-RU" sz="2200" dirty="0" err="1" smtClean="0"/>
              <a:t>Language</a:t>
            </a:r>
            <a:r>
              <a:rPr lang="ru-RU" sz="2200" dirty="0" smtClean="0"/>
              <a:t> — язык структурированных запросов), так как он удобен для описания логических подмножеств БД.</a:t>
            </a:r>
          </a:p>
          <a:p>
            <a:r>
              <a:rPr lang="ru-RU" sz="2200" dirty="0" smtClean="0"/>
              <a:t>Одна из ключевых особенностей языка SQL заключается в том, что с его помощью формируются запросы, описывающие, какую информацию из базы данных необходимо получить, а пути решения этой задачи программа определяет сама.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066800"/>
          </a:xfrm>
        </p:spPr>
        <p:txBody>
          <a:bodyPr>
            <a:normAutofit/>
          </a:bodyPr>
          <a:lstStyle/>
          <a:p>
            <a:r>
              <a:rPr lang="ru-RU" dirty="0" smtClean="0"/>
              <a:t>ЛВС. Основные определения.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4714884"/>
            <a:ext cx="8136904" cy="1938992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По </a:t>
            </a:r>
            <a:r>
              <a:rPr lang="ru-RU" sz="2400" i="1" dirty="0"/>
              <a:t>территориальной расположенности ЛВС делятся </a:t>
            </a:r>
            <a:r>
              <a:rPr lang="ru-RU" sz="2400" dirty="0"/>
              <a:t>на компактно размещенные (все компьютеры расположены в одном помещении) и распределенные (</a:t>
            </a:r>
            <a:r>
              <a:rPr lang="ru-RU" sz="2400" dirty="0" smtClean="0"/>
              <a:t>компьютеры </a:t>
            </a:r>
            <a:r>
              <a:rPr lang="ru-RU" sz="2400" dirty="0"/>
              <a:t>сети размещены в разных </a:t>
            </a:r>
            <a:r>
              <a:rPr lang="ru-RU" sz="2400" dirty="0" smtClean="0"/>
              <a:t>помещениях</a:t>
            </a:r>
            <a:r>
              <a:rPr lang="en-US" sz="2400" dirty="0" smtClean="0"/>
              <a:t>, </a:t>
            </a:r>
            <a:r>
              <a:rPr lang="ru-RU" sz="2400" dirty="0" smtClean="0"/>
              <a:t>городах, странах… парадокс?).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700808"/>
            <a:ext cx="8136904" cy="2728324"/>
          </a:xfrm>
          <a:prstGeom prst="rect">
            <a:avLst/>
          </a:prstGeom>
          <a:solidFill>
            <a:srgbClr val="00B0F0"/>
          </a:solidFill>
        </p:spPr>
        <p:txBody>
          <a:bodyPr vert="horz">
            <a:no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buClr>
                <a:schemeClr val="accent3"/>
              </a:buClr>
              <a:buFont typeface="Georgia"/>
            </a:pPr>
            <a:r>
              <a:rPr lang="ru-RU" sz="3600" i="1" dirty="0">
                <a:solidFill>
                  <a:schemeClr val="bg1"/>
                </a:solidFill>
              </a:rPr>
              <a:t>По количеству подключенных к сети компьютеров ЛВС можно разделить на малые, объединяющие до 10-15 машин, средние – до 50 машин и большие – свыше 50 машин.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066800"/>
          </a:xfrm>
        </p:spPr>
        <p:txBody>
          <a:bodyPr>
            <a:normAutofit/>
          </a:bodyPr>
          <a:lstStyle/>
          <a:p>
            <a:r>
              <a:rPr lang="ru-RU" dirty="0" smtClean="0"/>
              <a:t>ЛВС. Основные определения.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3357562"/>
            <a:ext cx="8136904" cy="1569660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Но если компьютеры на МКС работают в том же адресном пространстве, что и центр управления полётами, то такую сеть логично тоже отнести к локальным.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700808"/>
            <a:ext cx="8136904" cy="1585316"/>
          </a:xfrm>
          <a:prstGeom prst="rect">
            <a:avLst/>
          </a:prstGeom>
          <a:solidFill>
            <a:srgbClr val="00B0F0"/>
          </a:solidFill>
        </p:spPr>
        <p:txBody>
          <a:bodyPr vert="horz">
            <a:no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buClr>
                <a:schemeClr val="accent3"/>
              </a:buClr>
              <a:buFont typeface="Georgia"/>
            </a:pPr>
            <a:r>
              <a:rPr lang="ru-RU" sz="2700" b="1" dirty="0" smtClean="0">
                <a:solidFill>
                  <a:srgbClr val="FF0000"/>
                </a:solidFill>
              </a:rPr>
              <a:t>Формально</a:t>
            </a:r>
            <a:r>
              <a:rPr lang="ru-RU" sz="2700" b="1" dirty="0" smtClean="0"/>
              <a:t>, Локальная вычислительная сеть</a:t>
            </a:r>
            <a:r>
              <a:rPr lang="ru-RU" sz="2700" dirty="0" smtClean="0"/>
              <a:t> (</a:t>
            </a:r>
            <a:r>
              <a:rPr lang="ru-RU" sz="2700" b="1" dirty="0" smtClean="0"/>
              <a:t>ЛВС</a:t>
            </a:r>
            <a:r>
              <a:rPr lang="ru-RU" sz="2700" dirty="0" smtClean="0"/>
              <a:t>, </a:t>
            </a:r>
            <a:r>
              <a:rPr lang="ru-RU" sz="2700" i="1" dirty="0" smtClean="0"/>
              <a:t>локальная сеть</a:t>
            </a:r>
            <a:r>
              <a:rPr lang="ru-RU" sz="2700" dirty="0" smtClean="0"/>
              <a:t>; </a:t>
            </a:r>
            <a:r>
              <a:rPr lang="ru-RU" sz="2700" i="1" dirty="0" err="1" smtClean="0"/>
              <a:t>Local</a:t>
            </a:r>
            <a:r>
              <a:rPr lang="ru-RU" sz="2700" i="1" dirty="0" smtClean="0"/>
              <a:t> </a:t>
            </a:r>
            <a:r>
              <a:rPr lang="ru-RU" sz="2700" i="1" dirty="0" err="1" smtClean="0"/>
              <a:t>Area</a:t>
            </a:r>
            <a:r>
              <a:rPr lang="ru-RU" sz="2700" i="1" dirty="0" smtClean="0"/>
              <a:t> </a:t>
            </a:r>
            <a:r>
              <a:rPr lang="ru-RU" sz="2700" i="1" dirty="0" err="1" smtClean="0"/>
              <a:t>Network</a:t>
            </a:r>
            <a:r>
              <a:rPr lang="ru-RU" sz="2700" i="1" dirty="0" smtClean="0"/>
              <a:t>, LAN</a:t>
            </a:r>
            <a:r>
              <a:rPr lang="ru-RU" sz="2700" dirty="0" smtClean="0"/>
              <a:t>) по определению покрывает </a:t>
            </a:r>
            <a:r>
              <a:rPr lang="ru-RU" sz="2700" b="1" dirty="0" smtClean="0"/>
              <a:t>локальную</a:t>
            </a:r>
            <a:r>
              <a:rPr lang="ru-RU" sz="2700" dirty="0" smtClean="0"/>
              <a:t>, относительно небольшую территорию</a:t>
            </a:r>
            <a:r>
              <a:rPr lang="ru-RU" sz="2700" i="1" dirty="0" smtClean="0">
                <a:solidFill>
                  <a:schemeClr val="bg1"/>
                </a:solidFill>
              </a:rPr>
              <a:t>. </a:t>
            </a:r>
            <a:endParaRPr lang="ru-RU" sz="2700" i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500" y="5072074"/>
            <a:ext cx="8136904" cy="1585316"/>
          </a:xfrm>
          <a:prstGeom prst="rect">
            <a:avLst/>
          </a:prstGeom>
          <a:solidFill>
            <a:srgbClr val="00B0F0"/>
          </a:solidFill>
        </p:spPr>
        <p:txBody>
          <a:bodyPr vert="horz">
            <a:no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buClr>
                <a:schemeClr val="accent3"/>
              </a:buClr>
              <a:buFont typeface="Georgia"/>
            </a:pPr>
            <a:r>
              <a:rPr lang="ru-RU" sz="2700" b="1" dirty="0" smtClean="0">
                <a:solidFill>
                  <a:srgbClr val="FF0000"/>
                </a:solidFill>
              </a:rPr>
              <a:t>В современном мире</a:t>
            </a:r>
            <a:r>
              <a:rPr lang="ru-RU" sz="2700" dirty="0" smtClean="0"/>
              <a:t> </a:t>
            </a:r>
            <a:r>
              <a:rPr lang="en-US" sz="2700" dirty="0" smtClean="0"/>
              <a:t>L </a:t>
            </a:r>
            <a:r>
              <a:rPr lang="ru-RU" sz="2700" dirty="0" smtClean="0"/>
              <a:t>в аббревиатуре это скорее не </a:t>
            </a:r>
            <a:r>
              <a:rPr lang="ru-RU" sz="2700" i="1" dirty="0" err="1" smtClean="0"/>
              <a:t>Local</a:t>
            </a:r>
            <a:r>
              <a:rPr lang="ru-RU" sz="2700" i="1" dirty="0" smtClean="0"/>
              <a:t>, </a:t>
            </a:r>
            <a:r>
              <a:rPr lang="ru-RU" sz="2700" dirty="0" smtClean="0"/>
              <a:t>а </a:t>
            </a:r>
            <a:r>
              <a:rPr lang="en-US" sz="2700" dirty="0" smtClean="0"/>
              <a:t>Logical</a:t>
            </a:r>
            <a:r>
              <a:rPr lang="ru-RU" sz="2700" i="1" dirty="0" smtClean="0">
                <a:solidFill>
                  <a:schemeClr val="bg1"/>
                </a:solidFill>
              </a:rPr>
              <a:t>. </a:t>
            </a:r>
            <a:r>
              <a:rPr lang="ru-RU" sz="2700" dirty="0" smtClean="0">
                <a:solidFill>
                  <a:schemeClr val="bg1"/>
                </a:solidFill>
              </a:rPr>
              <a:t>То есть сеть, которую можно коротко описать и удержать в голове. Например, «сеть предприятия».</a:t>
            </a:r>
            <a:endParaRPr lang="ru-RU" sz="2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450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ЛВС. Проводные соединения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1" y="1357295"/>
          <a:ext cx="8643999" cy="5214976"/>
        </p:xfrm>
        <a:graphic>
          <a:graphicData uri="http://schemas.openxmlformats.org/drawingml/2006/table">
            <a:tbl>
              <a:tblPr/>
              <a:tblGrid>
                <a:gridCol w="2881333"/>
                <a:gridCol w="2881333"/>
                <a:gridCol w="2881333"/>
              </a:tblGrid>
              <a:tr h="378832">
                <a:tc row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Интерфейс</a:t>
                      </a:r>
                      <a:endParaRPr lang="en-SG" sz="15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b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пропускная способность</a:t>
                      </a:r>
                      <a:endParaRPr lang="en-SG" sz="1500">
                        <a:solidFill>
                          <a:schemeClr val="accent6">
                            <a:lumMod val="50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9215" marR="69215" marT="17145" marB="17145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435253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биты</a:t>
                      </a:r>
                      <a:endParaRPr lang="en-SG" sz="15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b="1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байты</a:t>
                      </a:r>
                      <a:endParaRPr lang="en-SG" sz="15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</a:tr>
              <a:tr h="43525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  <a:hlinkClick r:id="rId2" tooltip="Ethernet"/>
                        </a:rPr>
                        <a:t>Ethernet</a:t>
                      </a:r>
                      <a:r>
                        <a:rPr lang="en-SG" sz="15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 (10BASE-X)</a:t>
                      </a:r>
                      <a:endParaRPr lang="en-SG" sz="1500">
                        <a:solidFill>
                          <a:schemeClr val="accent6">
                            <a:lumMod val="50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b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10</a:t>
                      </a:r>
                      <a:r>
                        <a:rPr lang="en-SG" sz="15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 Мбит/c</a:t>
                      </a:r>
                      <a:endParaRPr lang="en-SG" sz="1500">
                        <a:solidFill>
                          <a:schemeClr val="accent6">
                            <a:lumMod val="50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&lt; 1,25 МБ/c</a:t>
                      </a:r>
                      <a:endParaRPr lang="en-SG" sz="15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3525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  <a:hlinkClick r:id="rId3" tooltip="Fast Ethernet"/>
                        </a:rPr>
                        <a:t>Fast Ethernet</a:t>
                      </a:r>
                      <a:r>
                        <a:rPr lang="en-SG" sz="15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 (100BASE-X)</a:t>
                      </a:r>
                      <a:endParaRPr lang="en-SG" sz="1500">
                        <a:solidFill>
                          <a:schemeClr val="accent6">
                            <a:lumMod val="50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100</a:t>
                      </a:r>
                      <a:r>
                        <a:rPr lang="en-SG" sz="15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 </a:t>
                      </a:r>
                      <a:r>
                        <a:rPr lang="en-SG" sz="15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Мбит</a:t>
                      </a:r>
                      <a:r>
                        <a:rPr lang="en-SG" sz="15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/c</a:t>
                      </a:r>
                      <a:endParaRPr lang="en-SG" sz="15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&lt; 12,5 МБ/c</a:t>
                      </a:r>
                      <a:endParaRPr lang="en-SG" sz="15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3525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  <a:hlinkClick r:id="rId4" tooltip="Gigabit Ethernet"/>
                        </a:rPr>
                        <a:t>Gigabit Ethernet</a:t>
                      </a:r>
                      <a:r>
                        <a:rPr lang="en-SG" sz="15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 (1000BASE-X)</a:t>
                      </a:r>
                      <a:endParaRPr lang="en-SG" sz="1500">
                        <a:solidFill>
                          <a:schemeClr val="accent6">
                            <a:lumMod val="50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b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1</a:t>
                      </a:r>
                      <a:r>
                        <a:rPr lang="en-SG" sz="15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 Гбит/c</a:t>
                      </a:r>
                      <a:endParaRPr lang="en-SG" sz="1500">
                        <a:solidFill>
                          <a:schemeClr val="accent6">
                            <a:lumMod val="50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&lt; 125 МБ/c</a:t>
                      </a:r>
                      <a:endParaRPr lang="en-SG" sz="15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3525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  <a:hlinkClick r:id="rId5" tooltip="Ангара (интерконнект)"/>
                        </a:rPr>
                        <a:t>Ангара ЕС8430</a:t>
                      </a:r>
                      <a:r>
                        <a:rPr lang="en-SG" sz="15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 1X</a:t>
                      </a:r>
                      <a:endParaRPr lang="en-SG" sz="1500">
                        <a:solidFill>
                          <a:schemeClr val="accent6">
                            <a:lumMod val="50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b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7,5</a:t>
                      </a:r>
                      <a:r>
                        <a:rPr lang="en-SG" sz="15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 Гбит/c</a:t>
                      </a:r>
                      <a:endParaRPr lang="en-SG" sz="1500">
                        <a:solidFill>
                          <a:schemeClr val="accent6">
                            <a:lumMod val="50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750 МБ/c</a:t>
                      </a:r>
                      <a:endParaRPr lang="en-SG" sz="15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74154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  <a:hlinkClick r:id="rId6" tooltip="10-гигабитный Ethernet"/>
                        </a:rPr>
                        <a:t>10-гигабитный Ethernet</a:t>
                      </a:r>
                      <a:r>
                        <a:rPr lang="en-SG" sz="15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 (10Gbase-X)</a:t>
                      </a:r>
                      <a:endParaRPr lang="en-SG" sz="1500">
                        <a:solidFill>
                          <a:schemeClr val="accent6">
                            <a:lumMod val="50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b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10</a:t>
                      </a:r>
                      <a:r>
                        <a:rPr lang="en-SG" sz="15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 Гбит/c</a:t>
                      </a:r>
                      <a:endParaRPr lang="en-SG" sz="1500">
                        <a:solidFill>
                          <a:schemeClr val="accent6">
                            <a:lumMod val="50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&lt; 1,25 ГБ/c</a:t>
                      </a:r>
                      <a:endParaRPr lang="en-SG" sz="15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74154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  <a:hlinkClick r:id="rId7" tooltip="40-гигабитный Ethernet"/>
                        </a:rPr>
                        <a:t>40-гигабитный Ethernet</a:t>
                      </a:r>
                      <a:r>
                        <a:rPr lang="en-SG" sz="15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 (40GBASE-X)</a:t>
                      </a:r>
                      <a:endParaRPr lang="en-SG" sz="1500">
                        <a:solidFill>
                          <a:schemeClr val="accent6">
                            <a:lumMod val="50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b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40</a:t>
                      </a:r>
                      <a:r>
                        <a:rPr lang="en-SG" sz="15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 Гбит/c</a:t>
                      </a:r>
                      <a:endParaRPr lang="en-SG" sz="1500">
                        <a:solidFill>
                          <a:schemeClr val="accent6">
                            <a:lumMod val="50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&lt; 5 ГБ/c</a:t>
                      </a:r>
                      <a:endParaRPr lang="en-SG" sz="15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74154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  <a:hlinkClick r:id="rId8" tooltip="100-гигабитный Ethernet"/>
                        </a:rPr>
                        <a:t>100-гигабитный Ethernet</a:t>
                      </a:r>
                      <a:r>
                        <a:rPr lang="en-SG" sz="15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 (100GBASE-X)</a:t>
                      </a:r>
                      <a:endParaRPr lang="en-SG" sz="1500">
                        <a:solidFill>
                          <a:schemeClr val="accent6">
                            <a:lumMod val="50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b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100</a:t>
                      </a:r>
                      <a:r>
                        <a:rPr lang="en-SG" sz="15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 Гбит/c</a:t>
                      </a:r>
                      <a:endParaRPr lang="en-SG" sz="1500">
                        <a:solidFill>
                          <a:schemeClr val="accent6">
                            <a:lumMod val="50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&lt; 12,5 ГБ/c</a:t>
                      </a:r>
                      <a:endParaRPr lang="en-SG" sz="15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3525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  <a:hlinkClick r:id="rId5" tooltip="Ангара (интерконнект)"/>
                        </a:rPr>
                        <a:t>Ангара ЕС8430</a:t>
                      </a:r>
                      <a:r>
                        <a:rPr lang="en-SG" sz="15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 агрегатная</a:t>
                      </a:r>
                      <a:endParaRPr lang="en-SG" sz="1500">
                        <a:solidFill>
                          <a:schemeClr val="accent6">
                            <a:lumMod val="50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b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120</a:t>
                      </a:r>
                      <a:r>
                        <a:rPr lang="en-SG" sz="15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 Гбит/c</a:t>
                      </a:r>
                      <a:endParaRPr lang="en-SG" sz="1500">
                        <a:solidFill>
                          <a:schemeClr val="accent6">
                            <a:lumMod val="50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14 ГБ/c</a:t>
                      </a:r>
                      <a:endParaRPr lang="en-SG" sz="15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450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ЛВС. Беспроводные соединения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1" y="1214421"/>
          <a:ext cx="8715438" cy="5357850"/>
        </p:xfrm>
        <a:graphic>
          <a:graphicData uri="http://schemas.openxmlformats.org/drawingml/2006/table">
            <a:tbl>
              <a:tblPr/>
              <a:tblGrid>
                <a:gridCol w="2905146"/>
                <a:gridCol w="2905146"/>
                <a:gridCol w="2905146"/>
              </a:tblGrid>
              <a:tr h="523700">
                <a:tc row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Стандарт</a:t>
                      </a:r>
                      <a:r>
                        <a:rPr lang="en-SG" sz="15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 </a:t>
                      </a:r>
                      <a:r>
                        <a:rPr lang="en-SG" sz="15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  <a:hlinkClick r:id="rId2" tooltip="Институт инженеров электротехники и электроники"/>
                        </a:rPr>
                        <a:t>IEEE</a:t>
                      </a:r>
                      <a:endParaRPr lang="en-SG" sz="15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пропускная способность</a:t>
                      </a:r>
                      <a:endParaRPr lang="en-SG" sz="1500">
                        <a:solidFill>
                          <a:schemeClr val="accent6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9215" marR="69215" marT="17145" marB="17145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580098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биты</a:t>
                      </a:r>
                      <a:endParaRPr lang="en-SG" sz="15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b="1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байты</a:t>
                      </a:r>
                      <a:endParaRPr lang="en-SG" sz="15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</a:tr>
              <a:tr h="580098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  <a:hlinkClick r:id="rId3" tooltip="IEEE 802.11"/>
                        </a:rPr>
                        <a:t>802.11</a:t>
                      </a:r>
                      <a:r>
                        <a:rPr lang="en-SG" sz="15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 (устаревший)</a:t>
                      </a:r>
                      <a:endParaRPr lang="en-SG" sz="1500">
                        <a:solidFill>
                          <a:schemeClr val="accent6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2</a:t>
                      </a:r>
                      <a:r>
                        <a:rPr lang="en-SG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 </a:t>
                      </a:r>
                      <a:r>
                        <a:rPr lang="en-SG" sz="15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Мбит</a:t>
                      </a:r>
                      <a:r>
                        <a:rPr lang="en-SG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/с</a:t>
                      </a:r>
                      <a:endParaRPr lang="en-SG" sz="15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0,25 МБ/c</a:t>
                      </a:r>
                      <a:endParaRPr lang="en-SG" sz="15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580098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802.11b</a:t>
                      </a:r>
                      <a:endParaRPr lang="en-SG" sz="1500">
                        <a:solidFill>
                          <a:schemeClr val="accent6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11</a:t>
                      </a:r>
                      <a:r>
                        <a:rPr lang="en-SG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 </a:t>
                      </a:r>
                      <a:r>
                        <a:rPr lang="en-SG" sz="15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Мбит</a:t>
                      </a:r>
                      <a:r>
                        <a:rPr lang="en-SG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/с</a:t>
                      </a:r>
                      <a:endParaRPr lang="en-SG" sz="15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1,375 МБ/c</a:t>
                      </a:r>
                      <a:endParaRPr lang="en-SG" sz="15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580098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802.11g</a:t>
                      </a:r>
                      <a:endParaRPr lang="en-SG" sz="1500">
                        <a:solidFill>
                          <a:schemeClr val="accent6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54</a:t>
                      </a:r>
                      <a:r>
                        <a:rPr lang="en-SG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 </a:t>
                      </a:r>
                      <a:r>
                        <a:rPr lang="en-SG" sz="15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Мбит</a:t>
                      </a:r>
                      <a:r>
                        <a:rPr lang="en-SG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/с</a:t>
                      </a:r>
                      <a:endParaRPr lang="en-SG" sz="15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6,75 МБ/c</a:t>
                      </a:r>
                      <a:endParaRPr lang="en-SG" sz="15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580098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  <a:hlinkClick r:id="rId4" tooltip="IEEE 802.11n"/>
                        </a:rPr>
                        <a:t>802.11n</a:t>
                      </a:r>
                      <a:endParaRPr lang="en-SG" sz="15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600</a:t>
                      </a:r>
                      <a:r>
                        <a:rPr lang="en-SG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 </a:t>
                      </a:r>
                      <a:r>
                        <a:rPr lang="en-SG" sz="15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Мбит</a:t>
                      </a:r>
                      <a:r>
                        <a:rPr lang="en-SG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/с</a:t>
                      </a:r>
                      <a:endParaRPr lang="en-SG" sz="15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75 МБ/c</a:t>
                      </a:r>
                      <a:endParaRPr lang="en-SG" sz="15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193366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  <a:hlinkClick r:id="rId5" tooltip="IEEE 802.11ac"/>
                        </a:rPr>
                        <a:t>802.11ac</a:t>
                      </a:r>
                      <a:endParaRPr lang="en-SG" sz="15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6.93</a:t>
                      </a:r>
                      <a:r>
                        <a:rPr lang="en-SG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 </a:t>
                      </a:r>
                      <a:r>
                        <a:rPr lang="en-SG" sz="15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Гбит</a:t>
                      </a:r>
                      <a:r>
                        <a:rPr lang="en-SG" sz="15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/с</a:t>
                      </a:r>
                      <a:endParaRPr lang="ru-RU" sz="15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rial"/>
                        <a:ea typeface="Times New Roman"/>
                        <a:cs typeface="Tahoma"/>
                      </a:endParaRP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(</a:t>
                      </a:r>
                      <a:r>
                        <a:rPr lang="en-SG" sz="15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на</a:t>
                      </a:r>
                      <a:r>
                        <a:rPr lang="en-SG" sz="15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 </a:t>
                      </a:r>
                      <a:r>
                        <a:rPr lang="en-SG" sz="15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каждого</a:t>
                      </a:r>
                      <a:r>
                        <a:rPr lang="en-SG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 </a:t>
                      </a:r>
                      <a:r>
                        <a:rPr lang="en-SG" sz="15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абонента</a:t>
                      </a:r>
                      <a:r>
                        <a:rPr lang="en-SG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 </a:t>
                      </a:r>
                      <a:r>
                        <a:rPr lang="en-SG" sz="15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не</a:t>
                      </a:r>
                      <a:r>
                        <a:rPr lang="en-SG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 </a:t>
                      </a:r>
                      <a:r>
                        <a:rPr lang="en-SG" sz="15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более</a:t>
                      </a:r>
                      <a:r>
                        <a:rPr lang="en-SG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 1 </a:t>
                      </a:r>
                      <a:r>
                        <a:rPr lang="en-SG" sz="15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или</a:t>
                      </a:r>
                      <a:r>
                        <a:rPr lang="en-SG" sz="15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 2 </a:t>
                      </a:r>
                      <a:r>
                        <a:rPr lang="en-SG" sz="15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Гбит</a:t>
                      </a:r>
                      <a:r>
                        <a:rPr lang="en-SG" sz="15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/с)</a:t>
                      </a:r>
                      <a:endParaRPr lang="en-SG" sz="15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866 </a:t>
                      </a:r>
                      <a:r>
                        <a:rPr lang="en-SG" sz="15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МБ/c</a:t>
                      </a:r>
                      <a:endParaRPr lang="ru-RU" sz="15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Arial"/>
                        <a:ea typeface="Times New Roman"/>
                        <a:cs typeface="Tahoma"/>
                      </a:endParaRP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15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(</a:t>
                      </a:r>
                      <a:r>
                        <a:rPr lang="en-SG" sz="15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на</a:t>
                      </a:r>
                      <a:r>
                        <a:rPr lang="en-SG" sz="15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 </a:t>
                      </a:r>
                      <a:r>
                        <a:rPr lang="en-SG" sz="1500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каждого</a:t>
                      </a:r>
                      <a:r>
                        <a:rPr lang="en-SG" sz="15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 </a:t>
                      </a:r>
                      <a:r>
                        <a:rPr lang="en-SG" sz="1500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абонента</a:t>
                      </a:r>
                      <a:r>
                        <a:rPr lang="en-SG" sz="15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 c MIMO </a:t>
                      </a:r>
                      <a:r>
                        <a:rPr lang="en-SG" sz="1500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не</a:t>
                      </a:r>
                      <a:r>
                        <a:rPr lang="en-SG" sz="15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 </a:t>
                      </a:r>
                      <a:r>
                        <a:rPr lang="en-SG" sz="1500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более</a:t>
                      </a:r>
                      <a:r>
                        <a:rPr lang="en-SG" sz="15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 0.125 </a:t>
                      </a:r>
                      <a:r>
                        <a:rPr lang="en-SG" sz="1500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или</a:t>
                      </a:r>
                      <a:r>
                        <a:rPr lang="en-SG" sz="15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 0.25 ГБ/с)</a:t>
                      </a:r>
                      <a:endParaRPr lang="en-SG" sz="15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450288"/>
          </a:xfrm>
        </p:spPr>
        <p:txBody>
          <a:bodyPr>
            <a:noAutofit/>
          </a:bodyPr>
          <a:lstStyle/>
          <a:p>
            <a:r>
              <a:rPr lang="ru-RU" sz="2000" dirty="0" smtClean="0"/>
              <a:t>ЛВС. Беспроводное подключение периферии</a:t>
            </a: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285855"/>
          <a:ext cx="8572560" cy="5214978"/>
        </p:xfrm>
        <a:graphic>
          <a:graphicData uri="http://schemas.openxmlformats.org/drawingml/2006/table">
            <a:tbl>
              <a:tblPr/>
              <a:tblGrid>
                <a:gridCol w="2857520"/>
                <a:gridCol w="2857520"/>
                <a:gridCol w="2857520"/>
              </a:tblGrid>
              <a:tr h="576715">
                <a:tc row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20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Интерфейс</a:t>
                      </a:r>
                      <a:endParaRPr lang="en-SG" sz="2000">
                        <a:solidFill>
                          <a:schemeClr val="accent6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20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пропускная способность</a:t>
                      </a:r>
                      <a:endParaRPr lang="en-SG" sz="2000">
                        <a:solidFill>
                          <a:schemeClr val="accent6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9215" marR="69215" marT="17145" marB="17145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662609"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20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биты</a:t>
                      </a:r>
                      <a:endParaRPr lang="en-SG" sz="2000">
                        <a:solidFill>
                          <a:schemeClr val="accent6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2000" b="1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байты</a:t>
                      </a:r>
                      <a:endParaRPr lang="en-SG" sz="20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</a:tr>
              <a:tr h="662609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20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  <a:hlinkClick r:id="rId2" tooltip="IEEE 802.15.4"/>
                        </a:rPr>
                        <a:t>802.15.4</a:t>
                      </a:r>
                      <a:r>
                        <a:rPr lang="en-SG" sz="20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 (2,4 ГГц)</a:t>
                      </a:r>
                      <a:endParaRPr lang="en-SG" sz="2000">
                        <a:solidFill>
                          <a:schemeClr val="accent6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250</a:t>
                      </a:r>
                      <a:r>
                        <a:rPr lang="en-SG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 </a:t>
                      </a:r>
                      <a:r>
                        <a:rPr lang="en-SG" sz="20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Кбит</a:t>
                      </a:r>
                      <a:r>
                        <a:rPr lang="en-SG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/c</a:t>
                      </a:r>
                      <a:endParaRPr lang="en-SG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20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31,25 КБ/c</a:t>
                      </a:r>
                      <a:endParaRPr lang="en-SG" sz="20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662609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20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  <a:hlinkClick r:id="rId3" tooltip="Bluetooth"/>
                        </a:rPr>
                        <a:t>Bluetooth</a:t>
                      </a:r>
                      <a:r>
                        <a:rPr lang="en-SG" sz="20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 1.1</a:t>
                      </a:r>
                      <a:endParaRPr lang="en-SG" sz="2000">
                        <a:solidFill>
                          <a:schemeClr val="accent6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1</a:t>
                      </a:r>
                      <a:r>
                        <a:rPr lang="en-SG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 </a:t>
                      </a:r>
                      <a:r>
                        <a:rPr lang="en-SG" sz="20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Мбит</a:t>
                      </a:r>
                      <a:r>
                        <a:rPr lang="en-SG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/с</a:t>
                      </a:r>
                      <a:endParaRPr lang="en-SG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20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128 КБ/c</a:t>
                      </a:r>
                      <a:endParaRPr lang="en-SG" sz="20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662609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20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  <a:hlinkClick r:id="rId4" tooltip="Bluetooth 2.0"/>
                        </a:rPr>
                        <a:t>Bluetooth 2.0</a:t>
                      </a:r>
                      <a:r>
                        <a:rPr lang="en-SG" sz="20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+EDR</a:t>
                      </a:r>
                      <a:endParaRPr lang="en-SG" sz="2000">
                        <a:solidFill>
                          <a:schemeClr val="accent6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3</a:t>
                      </a:r>
                      <a:r>
                        <a:rPr lang="en-SG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 </a:t>
                      </a:r>
                      <a:r>
                        <a:rPr lang="en-SG" sz="20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Мбит</a:t>
                      </a:r>
                      <a:r>
                        <a:rPr lang="en-SG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/с</a:t>
                      </a:r>
                      <a:endParaRPr lang="en-SG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20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384 КБ/c</a:t>
                      </a:r>
                      <a:endParaRPr lang="en-SG" sz="20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662609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20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  <a:hlinkClick r:id="rId5" tooltip="Bluetooth 3.0"/>
                        </a:rPr>
                        <a:t>Bluetooth 3.0</a:t>
                      </a:r>
                      <a:r>
                        <a:rPr lang="en-SG" sz="20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+HS</a:t>
                      </a:r>
                      <a:endParaRPr lang="en-SG" sz="2000">
                        <a:solidFill>
                          <a:schemeClr val="accent6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24</a:t>
                      </a:r>
                      <a:r>
                        <a:rPr lang="en-SG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 </a:t>
                      </a:r>
                      <a:r>
                        <a:rPr lang="en-SG" sz="20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Мбит</a:t>
                      </a:r>
                      <a:r>
                        <a:rPr lang="en-SG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/с</a:t>
                      </a:r>
                      <a:endParaRPr lang="en-SG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20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3 МБ/c</a:t>
                      </a:r>
                      <a:endParaRPr lang="en-SG" sz="20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662609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20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  <a:hlinkClick r:id="rId6" tooltip="Wireless USB"/>
                        </a:rPr>
                        <a:t>Wireless USB</a:t>
                      </a:r>
                      <a:endParaRPr lang="en-SG" sz="2000">
                        <a:solidFill>
                          <a:schemeClr val="accent6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480</a:t>
                      </a:r>
                      <a:r>
                        <a:rPr lang="en-SG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 </a:t>
                      </a:r>
                      <a:r>
                        <a:rPr lang="en-SG" sz="20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Мбит</a:t>
                      </a:r>
                      <a:r>
                        <a:rPr lang="en-SG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/с</a:t>
                      </a:r>
                      <a:endParaRPr lang="en-SG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20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60 МБ/c</a:t>
                      </a:r>
                      <a:endParaRPr lang="en-SG" sz="20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662609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20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  <a:hlinkClick r:id="rId7" tooltip="IrDA"/>
                        </a:rPr>
                        <a:t>IrDA</a:t>
                      </a:r>
                      <a:r>
                        <a:rPr lang="en-SG" sz="200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-Giga-IR</a:t>
                      </a:r>
                      <a:endParaRPr lang="en-SG" sz="2000">
                        <a:solidFill>
                          <a:schemeClr val="accent6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1024</a:t>
                      </a:r>
                      <a:r>
                        <a:rPr lang="en-SG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 </a:t>
                      </a:r>
                      <a:r>
                        <a:rPr lang="en-SG" sz="20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Мбит</a:t>
                      </a:r>
                      <a:r>
                        <a:rPr lang="en-SG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/с</a:t>
                      </a:r>
                      <a:endParaRPr lang="en-SG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SG" sz="20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ahoma"/>
                        </a:rPr>
                        <a:t>128 МБ/c</a:t>
                      </a:r>
                      <a:endParaRPr lang="en-SG" sz="20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"/>
                        <a:ea typeface="DejaVu Sans"/>
                        <a:cs typeface="Tahoma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3794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Частный </a:t>
            </a:r>
            <a:r>
              <a:rPr lang="en-SG" dirty="0" smtClean="0"/>
              <a:t>IP-</a:t>
            </a:r>
            <a:r>
              <a:rPr lang="ru-RU" dirty="0" smtClean="0"/>
              <a:t>адрес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57298"/>
            <a:ext cx="8606760" cy="3801034"/>
          </a:xfrm>
        </p:spPr>
        <p:txBody>
          <a:bodyPr>
            <a:noAutofit/>
          </a:bodyPr>
          <a:lstStyle/>
          <a:p>
            <a:r>
              <a:rPr lang="ru-RU" sz="2300" b="1" dirty="0" smtClean="0"/>
              <a:t>Частный IP-адрес </a:t>
            </a:r>
            <a:r>
              <a:rPr lang="ru-RU" sz="2300" dirty="0" smtClean="0"/>
              <a:t>(</a:t>
            </a:r>
            <a:r>
              <a:rPr lang="ru-RU" sz="2300" i="1" dirty="0" err="1" smtClean="0"/>
              <a:t>private</a:t>
            </a:r>
            <a:r>
              <a:rPr lang="ru-RU" sz="2300" i="1" dirty="0" smtClean="0"/>
              <a:t> IP </a:t>
            </a:r>
            <a:r>
              <a:rPr lang="ru-RU" sz="2300" i="1" dirty="0" err="1" smtClean="0"/>
              <a:t>address</a:t>
            </a:r>
            <a:r>
              <a:rPr lang="ru-RU" sz="2300" dirty="0" smtClean="0"/>
              <a:t>), также называемый </a:t>
            </a:r>
            <a:r>
              <a:rPr lang="ru-RU" sz="2300" i="1" dirty="0" smtClean="0"/>
              <a:t>внутренним, </a:t>
            </a:r>
            <a:r>
              <a:rPr lang="ru-RU" sz="2300" i="1" dirty="0" smtClean="0">
                <a:solidFill>
                  <a:schemeClr val="bg1">
                    <a:lumMod val="50000"/>
                  </a:schemeClr>
                </a:solidFill>
              </a:rPr>
              <a:t>серым</a:t>
            </a:r>
            <a:r>
              <a:rPr lang="ru-RU" sz="2300" dirty="0" smtClean="0"/>
              <a:t>, </a:t>
            </a:r>
            <a:r>
              <a:rPr lang="ru-RU" sz="2300" i="1" dirty="0" err="1" smtClean="0"/>
              <a:t>внутрисетевым</a:t>
            </a:r>
            <a:r>
              <a:rPr lang="ru-RU" sz="2300" dirty="0" smtClean="0"/>
              <a:t> или </a:t>
            </a:r>
            <a:r>
              <a:rPr lang="ru-RU" sz="2300" i="1" dirty="0" smtClean="0"/>
              <a:t>локальным</a:t>
            </a:r>
            <a:r>
              <a:rPr lang="ru-RU" sz="2300" dirty="0" smtClean="0"/>
              <a:t> — IP-адрес, принадлежащий к специальному диапазону, не используемому в сети Интернет.</a:t>
            </a:r>
          </a:p>
          <a:p>
            <a:r>
              <a:rPr lang="ru-RU" sz="2300" dirty="0" smtClean="0"/>
              <a:t>Такие адреса предназначены для применения в ЛВС, распределение таких адресов никем не контролируется.</a:t>
            </a:r>
          </a:p>
          <a:p>
            <a:r>
              <a:rPr lang="ru-RU" sz="2300" dirty="0" smtClean="0"/>
              <a:t>В связи с </a:t>
            </a:r>
            <a:r>
              <a:rPr lang="ru-RU" sz="2300" dirty="0" smtClean="0">
                <a:hlinkClick r:id="rId2" tooltip="Исчерпание IPv4-адресов"/>
              </a:rPr>
              <a:t>дефицитом свободных IP-адресов</a:t>
            </a:r>
            <a:r>
              <a:rPr lang="ru-RU" sz="2300" dirty="0" smtClean="0"/>
              <a:t>, провайдеры раздают своим абонентам именно </a:t>
            </a:r>
            <a:r>
              <a:rPr lang="ru-RU" sz="2300" dirty="0" err="1" smtClean="0"/>
              <a:t>внутрисетевые</a:t>
            </a:r>
            <a:r>
              <a:rPr lang="ru-RU" sz="2300" dirty="0" smtClean="0"/>
              <a:t> адреса, а не внешние, при этом они все выходят в интернет через один внешний IP (так называемый «белый IP»).</a:t>
            </a:r>
          </a:p>
          <a:p>
            <a:r>
              <a:rPr lang="ru-RU" sz="2300" dirty="0" smtClean="0"/>
              <a:t>Иногда частные адреса называют </a:t>
            </a:r>
            <a:r>
              <a:rPr lang="ru-RU" sz="2300" dirty="0" err="1" smtClean="0"/>
              <a:t>неанонсированными</a:t>
            </a:r>
            <a:r>
              <a:rPr lang="ru-RU" sz="2300" dirty="0" smtClean="0"/>
              <a:t>, внешние (так называемые «белые IP») — анонсированными.</a:t>
            </a:r>
            <a:endParaRPr lang="ru-RU" sz="2300" dirty="0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379420"/>
          </a:xfrm>
        </p:spPr>
        <p:txBody>
          <a:bodyPr>
            <a:noAutofit/>
          </a:bodyPr>
          <a:lstStyle/>
          <a:p>
            <a:r>
              <a:rPr lang="ru-RU" sz="2800" dirty="0" smtClean="0"/>
              <a:t>Частные диапазоны IP-адресов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71546"/>
            <a:ext cx="8606760" cy="380103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200" dirty="0" smtClean="0"/>
              <a:t>Следующие диапазоны определены </a:t>
            </a:r>
            <a:r>
              <a:rPr lang="ru-RU" sz="2200" dirty="0" smtClean="0">
                <a:hlinkClick r:id="rId2" tooltip="IANA"/>
              </a:rPr>
              <a:t>IANA</a:t>
            </a:r>
            <a:r>
              <a:rPr lang="ru-RU" sz="2200" dirty="0" smtClean="0"/>
              <a:t> как адреса, выделенные локальным сетям:</a:t>
            </a:r>
          </a:p>
          <a:p>
            <a:pPr algn="just"/>
            <a:r>
              <a:rPr lang="ru-RU" sz="2200" b="1" dirty="0" smtClean="0"/>
              <a:t>10.0.0.0 </a:t>
            </a:r>
            <a:r>
              <a:rPr lang="ru-RU" sz="2200" dirty="0" smtClean="0"/>
              <a:t>— </a:t>
            </a:r>
            <a:r>
              <a:rPr lang="ru-RU" sz="2200" b="1" dirty="0" smtClean="0"/>
              <a:t>10.255.255.255</a:t>
            </a:r>
            <a:r>
              <a:rPr lang="ru-RU" sz="2200" dirty="0" smtClean="0"/>
              <a:t> (маска для бесклассовой адресации: 255.0.0.0 или /8)</a:t>
            </a:r>
          </a:p>
          <a:p>
            <a:pPr algn="just"/>
            <a:r>
              <a:rPr lang="ru-RU" sz="2200" b="1" dirty="0" smtClean="0"/>
              <a:t>100.64.0.0 — 100.127.255.255</a:t>
            </a:r>
            <a:r>
              <a:rPr lang="ru-RU" sz="2200" dirty="0" smtClean="0"/>
              <a:t> (маска 255.192.0.0 или /10) - подсеть рекомендована для использования в качестве адресов для CGN (</a:t>
            </a:r>
            <a:r>
              <a:rPr lang="ru-RU" sz="2200" dirty="0" err="1" smtClean="0"/>
              <a:t>Carrier-Grade</a:t>
            </a:r>
            <a:r>
              <a:rPr lang="ru-RU" sz="2200" dirty="0" smtClean="0"/>
              <a:t> NAT).</a:t>
            </a:r>
          </a:p>
          <a:p>
            <a:pPr algn="just"/>
            <a:r>
              <a:rPr lang="ru-RU" sz="2200" b="1" dirty="0" smtClean="0"/>
              <a:t>172.16.0.0 — 172.31.255.255</a:t>
            </a:r>
            <a:r>
              <a:rPr lang="ru-RU" sz="2200" dirty="0" smtClean="0"/>
              <a:t> (маска: 255.240.0.0 или /12)</a:t>
            </a:r>
          </a:p>
          <a:p>
            <a:pPr algn="just"/>
            <a:r>
              <a:rPr lang="ru-RU" sz="2200" b="1" dirty="0" smtClean="0"/>
              <a:t>192.168.0.0 — 192.168.255.255</a:t>
            </a:r>
            <a:r>
              <a:rPr lang="ru-RU" sz="2200" dirty="0" smtClean="0"/>
              <a:t> (маска подсети: 255.255.0.0 или /16)</a:t>
            </a:r>
          </a:p>
          <a:p>
            <a:pPr algn="just"/>
            <a:r>
              <a:rPr lang="ru-RU" sz="2200" dirty="0" smtClean="0"/>
              <a:t>Для петлевых интерфейсов (</a:t>
            </a:r>
            <a:r>
              <a:rPr lang="ru-RU" sz="2200" b="1" dirty="0" smtClean="0"/>
              <a:t>не используется </a:t>
            </a:r>
            <a:r>
              <a:rPr lang="ru-RU" sz="2200" dirty="0" smtClean="0"/>
              <a:t>для обмена между узлами сети) зарезервирован диапазон </a:t>
            </a:r>
            <a:r>
              <a:rPr lang="ru-RU" sz="2200" b="1" dirty="0" smtClean="0"/>
              <a:t>127.0.0.0 — 127.255.255.255</a:t>
            </a:r>
            <a:r>
              <a:rPr lang="ru-RU" sz="2200" dirty="0" smtClean="0"/>
              <a:t> (маска подсети: 255.0.0.0 или /8).</a:t>
            </a:r>
          </a:p>
          <a:p>
            <a:pPr algn="just"/>
            <a:endParaRPr lang="ru-RU" sz="2200" dirty="0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606760" cy="580129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/>
              <a:t>Как машины с частными адресами выходят в Интернет?</a:t>
            </a:r>
          </a:p>
          <a:p>
            <a:r>
              <a:rPr lang="ru-RU" dirty="0" smtClean="0"/>
              <a:t>Пакеты, идущие с внутренних IP-адресов или на них, магистральные </a:t>
            </a:r>
            <a:r>
              <a:rPr lang="ru-RU" dirty="0" err="1" smtClean="0"/>
              <a:t>маршрутизаторы</a:t>
            </a:r>
            <a:r>
              <a:rPr lang="ru-RU" dirty="0" smtClean="0"/>
              <a:t> не пропускают.</a:t>
            </a:r>
          </a:p>
          <a:p>
            <a:r>
              <a:rPr lang="ru-RU" dirty="0" smtClean="0"/>
              <a:t>То есть </a:t>
            </a:r>
            <a:r>
              <a:rPr lang="ru-RU" dirty="0" err="1" smtClean="0"/>
              <a:t>внутрисетевые</a:t>
            </a:r>
            <a:r>
              <a:rPr lang="ru-RU" dirty="0" smtClean="0"/>
              <a:t> машины, если не принимать никаких мер, </a:t>
            </a:r>
            <a:r>
              <a:rPr lang="ru-RU" b="1" dirty="0" smtClean="0"/>
              <a:t>изолированы от Интернета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Тем не менее, есть ряд технологий, которые позволяют выходить таким машинам в Интернет.</a:t>
            </a:r>
          </a:p>
          <a:p>
            <a:pPr algn="just"/>
            <a:endParaRPr lang="ru-RU" dirty="0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928694"/>
          </a:xfrm>
        </p:spPr>
        <p:txBody>
          <a:bodyPr/>
          <a:lstStyle/>
          <a:p>
            <a:r>
              <a:rPr lang="ru-RU" dirty="0" smtClean="0"/>
              <a:t>ЛВС. Основные определения.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Сервер сети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– компьютер, подключенный к сети и обеспечивающий ее пользователей определенными услугами. Серверы могут осуществлять хранение данных, управление базами данных, удаленную обработку заданий, печать заданий и ряд других функций, потребность в которых может возникнуть у пользователей сети. Сервер – источник ресурсов сети.</a:t>
            </a:r>
          </a:p>
          <a:p>
            <a:pPr algn="just"/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Рабочая станция сети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– персональный компьютер, подключенный к сети, через который пользователь получает доступ к ее ресурсам. Рабочая станция сети функционирует как в сетевом, так и в локальном режиме. Она оснащена собственной операционной системой, обеспечивает пользователя всеми необходимыми инструментами для решения прикладных задач. </a:t>
            </a:r>
          </a:p>
          <a:p>
            <a:pPr>
              <a:buNone/>
            </a:pP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379420"/>
          </a:xfrm>
        </p:spPr>
        <p:txBody>
          <a:bodyPr>
            <a:noAutofit/>
          </a:bodyPr>
          <a:lstStyle/>
          <a:p>
            <a:r>
              <a:rPr lang="ru-RU" sz="2800" dirty="0" smtClean="0"/>
              <a:t>1. Трансляция сетевых адресов (</a:t>
            </a:r>
            <a:r>
              <a:rPr lang="en-SG" sz="2800" dirty="0" smtClean="0"/>
              <a:t>NAT)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71546"/>
            <a:ext cx="8606760" cy="38010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 </a:t>
            </a:r>
            <a:r>
              <a:rPr lang="ru-RU" sz="2000" dirty="0" err="1" smtClean="0"/>
              <a:t>Маршрутизатор</a:t>
            </a:r>
            <a:r>
              <a:rPr lang="ru-RU" sz="2000" dirty="0" smtClean="0"/>
              <a:t>, реализующий NAT, пропуская идущий из локальной сети пакет, </a:t>
            </a:r>
            <a:r>
              <a:rPr lang="ru-RU" sz="2000" b="1" dirty="0" smtClean="0"/>
              <a:t>заменяет</a:t>
            </a:r>
            <a:r>
              <a:rPr lang="ru-RU" sz="2000" dirty="0" smtClean="0"/>
              <a:t> адрес отправителя своим. Когда </a:t>
            </a:r>
            <a:r>
              <a:rPr lang="ru-RU" sz="2000" dirty="0" err="1" smtClean="0"/>
              <a:t>маршрутизатор</a:t>
            </a:r>
            <a:r>
              <a:rPr lang="ru-RU" sz="2000" dirty="0" smtClean="0"/>
              <a:t> получает ответ от сервера, он по таблице открытых соединений восстанавливает адресата и ретранслирует ему ответ.</a:t>
            </a:r>
          </a:p>
          <a:p>
            <a:pPr>
              <a:buNone/>
            </a:pPr>
            <a:r>
              <a:rPr lang="ru-RU" sz="2000" dirty="0" smtClean="0"/>
              <a:t>Через NAT </a:t>
            </a:r>
            <a:r>
              <a:rPr lang="ru-RU" sz="2000" dirty="0" err="1" smtClean="0"/>
              <a:t>внутрисетевой</a:t>
            </a:r>
            <a:r>
              <a:rPr lang="ru-RU" sz="2000" dirty="0" smtClean="0"/>
              <a:t> компьютер может налаживать связь с любым сервером Интернета по любому прикладному протоколу.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Рисунок 4" descr="NAT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3241961"/>
            <a:ext cx="5992677" cy="36160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379420"/>
          </a:xfrm>
        </p:spPr>
        <p:txBody>
          <a:bodyPr>
            <a:noAutofit/>
          </a:bodyPr>
          <a:lstStyle/>
          <a:p>
            <a:r>
              <a:rPr lang="ru-RU" sz="2800" dirty="0" smtClean="0"/>
              <a:t>1. Трансляция сетевых адресов (</a:t>
            </a:r>
            <a:r>
              <a:rPr lang="en-SG" sz="2800" dirty="0" smtClean="0"/>
              <a:t>NAT)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71546"/>
            <a:ext cx="8606760" cy="38010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Но у NAT есть и </a:t>
            </a:r>
            <a:r>
              <a:rPr lang="ru-RU" sz="2000" b="1" dirty="0" smtClean="0"/>
              <a:t>недостатки</a:t>
            </a:r>
            <a:r>
              <a:rPr lang="ru-RU" sz="2000" dirty="0" smtClean="0"/>
              <a:t>. С машиной с частным IP-адресом связаться можно только изнутри локальной сети. С одной стороны, это делает локальную сеть недоступной для многих атак извне. С другой стороны, в некоторых службах Интернета это создаёт проблемы: если у одного из компьютеров IP-адрес частный, а у другого внешний, инициатором соединения будет клиент с частным IP; если частные у обоих — прямой обмен между ними затруднён. Впрочем, можно «перенаправить порты»: когда по определённому порту связываются с </a:t>
            </a:r>
            <a:r>
              <a:rPr lang="ru-RU" sz="2000" dirty="0" err="1" smtClean="0"/>
              <a:t>маршрутизатором</a:t>
            </a:r>
            <a:r>
              <a:rPr lang="ru-RU" sz="2000" dirty="0" smtClean="0"/>
              <a:t>, он передаёт пакеты одной из машин. Обычно порты </a:t>
            </a:r>
            <a:r>
              <a:rPr lang="ru-RU" sz="2000" dirty="0" err="1" smtClean="0"/>
              <a:t>перенаправляют</a:t>
            </a:r>
            <a:r>
              <a:rPr lang="ru-RU" sz="2000" dirty="0" smtClean="0"/>
              <a:t> </a:t>
            </a:r>
            <a:r>
              <a:rPr lang="ru-RU" sz="2000" b="1" dirty="0" smtClean="0"/>
              <a:t>вручную</a:t>
            </a:r>
            <a:r>
              <a:rPr lang="ru-RU" sz="2000" dirty="0" smtClean="0"/>
              <a:t>.</a:t>
            </a:r>
          </a:p>
          <a:p>
            <a:pPr algn="just"/>
            <a:endParaRPr lang="ru-RU" sz="2000" dirty="0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379420"/>
          </a:xfrm>
        </p:spPr>
        <p:txBody>
          <a:bodyPr>
            <a:noAutofit/>
          </a:bodyPr>
          <a:lstStyle/>
          <a:p>
            <a:r>
              <a:rPr lang="ru-RU" sz="2800" dirty="0" smtClean="0"/>
              <a:t>2. Прокси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71546"/>
            <a:ext cx="8606760" cy="380103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/>
              <a:t>Для Всемирной паутины была придумана технология «сервер-посредник» (или по-английски «</a:t>
            </a:r>
            <a:r>
              <a:rPr lang="ru-RU" sz="2000" dirty="0" smtClean="0">
                <a:hlinkClick r:id="rId2" tooltip="Прокси-сервер"/>
              </a:rPr>
              <a:t>прокси-сервер</a:t>
            </a:r>
            <a:r>
              <a:rPr lang="ru-RU" sz="2000" dirty="0" smtClean="0"/>
              <a:t>»). Машина с частным адресом обращается к прокси-серверу и посылает на него запросы HTTP. Прокси связывается с </a:t>
            </a:r>
            <a:r>
              <a:rPr lang="ru-RU" sz="2000" dirty="0" err="1" smtClean="0"/>
              <a:t>веб-сервером</a:t>
            </a:r>
            <a:r>
              <a:rPr lang="ru-RU" sz="2000" dirty="0" smtClean="0"/>
              <a:t> от своего имени.</a:t>
            </a:r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8130" name="Picture 2" descr="https://lh3.googleusercontent.com/wasVk6IvshlgDuGUHtVaB7zO-HTWJ4ZLE5DlH53W3u59tyxvYm-RH0jT5xUtAyoHSt2V2qe6Z6NvMODoj2oO-GAbGg=w640-h400-e365-rj-sc0x00fffff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643182"/>
            <a:ext cx="6096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379420"/>
          </a:xfrm>
        </p:spPr>
        <p:txBody>
          <a:bodyPr>
            <a:noAutofit/>
          </a:bodyPr>
          <a:lstStyle/>
          <a:p>
            <a:r>
              <a:rPr lang="ru-RU" sz="2800" dirty="0" smtClean="0"/>
              <a:t>2. Прокси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71546"/>
            <a:ext cx="8606760" cy="38010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Прокси-серверы работают на </a:t>
            </a:r>
            <a:r>
              <a:rPr lang="ru-RU" sz="2000" dirty="0" smtClean="0">
                <a:hlinkClick r:id="rId2" tooltip="Протоколы прикладного уровня"/>
              </a:rPr>
              <a:t>прикладном уровне</a:t>
            </a:r>
            <a:r>
              <a:rPr lang="ru-RU" sz="2000" dirty="0" smtClean="0"/>
              <a:t> и потому могут накладывать </a:t>
            </a:r>
            <a:r>
              <a:rPr lang="ru-RU" sz="2000" b="1" dirty="0" smtClean="0"/>
              <a:t>цензуру</a:t>
            </a:r>
            <a:r>
              <a:rPr lang="ru-RU" sz="2000" dirty="0" smtClean="0"/>
              <a:t>, </a:t>
            </a:r>
            <a:r>
              <a:rPr lang="ru-RU" sz="2000" b="1" dirty="0" smtClean="0"/>
              <a:t>кэшировать</a:t>
            </a:r>
            <a:r>
              <a:rPr lang="ru-RU" sz="2000" dirty="0" smtClean="0"/>
              <a:t> страницы для экономии трафика — поэтому прокси-серверы применяются в корпоративных сетях весьма часто.</a:t>
            </a:r>
          </a:p>
          <a:p>
            <a:pPr>
              <a:buNone/>
            </a:pPr>
            <a:r>
              <a:rPr lang="ru-RU" sz="2000" dirty="0" smtClean="0"/>
              <a:t> Однако минусом является сложная архитектура сервера-посредника: ведь он должен поддерживать множество разных протоколов. А по протоколам, которые посредник не поддерживает или которые не рассчитаны на эстафетную передачу (например, </a:t>
            </a:r>
            <a:r>
              <a:rPr lang="ru-RU" sz="2000" dirty="0" smtClean="0">
                <a:hlinkClick r:id="rId3" tooltip="Многопользовательская игра"/>
              </a:rPr>
              <a:t>сетевые игры</a:t>
            </a:r>
            <a:r>
              <a:rPr lang="ru-RU" sz="2000" dirty="0" smtClean="0"/>
              <a:t>), выход в интернет </a:t>
            </a:r>
            <a:r>
              <a:rPr lang="ru-RU" sz="2000" b="1" dirty="0" smtClean="0"/>
              <a:t>невозможен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379420"/>
          </a:xfrm>
        </p:spPr>
        <p:txBody>
          <a:bodyPr>
            <a:noAutofit/>
          </a:bodyPr>
          <a:lstStyle/>
          <a:p>
            <a:r>
              <a:rPr lang="ru-RU" sz="2800" dirty="0" smtClean="0"/>
              <a:t>3. Сетевой туннель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71546"/>
            <a:ext cx="8606760" cy="3801034"/>
          </a:xfrm>
        </p:spPr>
        <p:txBody>
          <a:bodyPr>
            <a:noAutofit/>
          </a:bodyPr>
          <a:lstStyle/>
          <a:p>
            <a:r>
              <a:rPr lang="ru-RU" sz="2000" dirty="0" smtClean="0"/>
              <a:t>Туннель — технология «оборачивания» пакетов </a:t>
            </a:r>
            <a:r>
              <a:rPr lang="ru-RU" sz="2000" dirty="0" smtClean="0">
                <a:hlinkClick r:id="rId2" tooltip="Сетевой уровень"/>
              </a:rPr>
              <a:t>сетевого уровня</a:t>
            </a:r>
            <a:r>
              <a:rPr lang="ru-RU" sz="2000" dirty="0" smtClean="0"/>
              <a:t> в пакеты более </a:t>
            </a:r>
            <a:r>
              <a:rPr lang="ru-RU" sz="2000" dirty="0" smtClean="0">
                <a:hlinkClick r:id="rId3" tooltip="ISO-OSI"/>
              </a:rPr>
              <a:t>высоких уровней</a:t>
            </a:r>
            <a:r>
              <a:rPr lang="ru-RU" sz="2000" dirty="0" smtClean="0"/>
              <a:t> (например, </a:t>
            </a:r>
            <a:r>
              <a:rPr lang="ru-RU" sz="2000" dirty="0" smtClean="0">
                <a:hlinkClick r:id="rId4" tooltip="Транспортный уровень"/>
              </a:rPr>
              <a:t>транспортного</a:t>
            </a:r>
            <a:r>
              <a:rPr lang="ru-RU" sz="2000" dirty="0" smtClean="0"/>
              <a:t>). Это позволяет наладить виртуальную локальную сеть поверх сети совсем другого устройства. Существует много технологий </a:t>
            </a:r>
            <a:r>
              <a:rPr lang="ru-RU" sz="2000" dirty="0" err="1" smtClean="0"/>
              <a:t>туннелирования</a:t>
            </a:r>
            <a:r>
              <a:rPr lang="ru-RU" sz="2000" dirty="0" smtClean="0"/>
              <a:t> (</a:t>
            </a:r>
            <a:r>
              <a:rPr lang="ru-RU" sz="2000" dirty="0" err="1" smtClean="0">
                <a:hlinkClick r:id="rId5" tooltip="PPPoE"/>
              </a:rPr>
              <a:t>PPPoE</a:t>
            </a:r>
            <a:r>
              <a:rPr lang="ru-RU" sz="2000" dirty="0" smtClean="0"/>
              <a:t>, </a:t>
            </a:r>
            <a:r>
              <a:rPr lang="ru-RU" sz="2000" dirty="0" smtClean="0">
                <a:hlinkClick r:id="rId6" tooltip="VPN"/>
              </a:rPr>
              <a:t>VPN</a:t>
            </a:r>
            <a:r>
              <a:rPr lang="ru-RU" sz="2000" dirty="0" smtClean="0"/>
              <a:t>, </a:t>
            </a:r>
            <a:r>
              <a:rPr lang="ru-RU" sz="2000" dirty="0" err="1" smtClean="0">
                <a:hlinkClick r:id="rId7" tooltip="Hamachi"/>
              </a:rPr>
              <a:t>Hamachi</a:t>
            </a:r>
            <a:r>
              <a:rPr lang="ru-RU" sz="2000" dirty="0" smtClean="0"/>
              <a:t> и другие), со своими областями применения.</a:t>
            </a:r>
            <a:endParaRPr lang="ru-RU" sz="2000" dirty="0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379420"/>
          </a:xfrm>
        </p:spPr>
        <p:txBody>
          <a:bodyPr>
            <a:noAutofit/>
          </a:bodyPr>
          <a:lstStyle/>
          <a:p>
            <a:r>
              <a:rPr lang="ru-RU" sz="2800" dirty="0" smtClean="0"/>
              <a:t>3. Сетевой туннель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71546"/>
            <a:ext cx="8606760" cy="52864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 В частности, туннели могут:</a:t>
            </a:r>
          </a:p>
          <a:p>
            <a:r>
              <a:rPr lang="ru-RU" sz="2000" dirty="0" smtClean="0"/>
              <a:t>Выходить в интернет только тогда, когда пользователь явно этого желает.</a:t>
            </a:r>
          </a:p>
          <a:p>
            <a:r>
              <a:rPr lang="ru-RU" sz="2000" dirty="0" smtClean="0"/>
              <a:t>Обеспечивать «прямую» связь </a:t>
            </a:r>
            <a:r>
              <a:rPr lang="ru-RU" sz="2000" dirty="0" err="1" smtClean="0"/>
              <a:t>внутрисетевых</a:t>
            </a:r>
            <a:r>
              <a:rPr lang="ru-RU" sz="2000" dirty="0" smtClean="0"/>
              <a:t> машин друг с другом (например, для сетевых игр), когда прямой путь невозможен. Разумеется, такая «прямая» связь происходит через сервер-посредник.</a:t>
            </a:r>
          </a:p>
          <a:p>
            <a:r>
              <a:rPr lang="ru-RU" sz="2000" dirty="0" smtClean="0"/>
              <a:t>Наладить «локальную» сеть для ПО, которое работает на </a:t>
            </a:r>
            <a:r>
              <a:rPr lang="ru-RU" sz="2000" dirty="0" smtClean="0">
                <a:hlinkClick r:id="rId2" tooltip="Широковещательный пакет"/>
              </a:rPr>
              <a:t>широковещательных пакетах</a:t>
            </a:r>
            <a:r>
              <a:rPr lang="ru-RU" sz="2000" dirty="0" smtClean="0"/>
              <a:t> .</a:t>
            </a:r>
          </a:p>
          <a:p>
            <a:r>
              <a:rPr lang="ru-RU" sz="2000" dirty="0" smtClean="0"/>
              <a:t>Входить через интернет в корпоративную локальную сеть.</a:t>
            </a:r>
          </a:p>
          <a:p>
            <a:r>
              <a:rPr lang="ru-RU" sz="2000" dirty="0" smtClean="0"/>
              <a:t>Шифровать весь сетевой </a:t>
            </a:r>
            <a:r>
              <a:rPr lang="ru-RU" sz="2000" dirty="0" err="1" smtClean="0"/>
              <a:t>траффик</a:t>
            </a:r>
            <a:r>
              <a:rPr lang="ru-RU" sz="2000" dirty="0" smtClean="0"/>
              <a:t>, защищая информацию от перехвата и чтения (мошенниками, конкурентами, </a:t>
            </a:r>
            <a:r>
              <a:rPr lang="ru-RU" sz="2000" dirty="0" err="1" smtClean="0"/>
              <a:t>интернет-провайдерами</a:t>
            </a:r>
            <a:r>
              <a:rPr lang="ru-RU" sz="2000" dirty="0" smtClean="0"/>
              <a:t>, Правительством… а кого боитесь вы? </a:t>
            </a:r>
            <a:r>
              <a:rPr lang="ru-RU" sz="2000" dirty="0" smtClean="0">
                <a:sym typeface="Wingdings" pitchFamily="2" charset="2"/>
              </a:rPr>
              <a:t>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379420"/>
          </a:xfrm>
        </p:spPr>
        <p:txBody>
          <a:bodyPr>
            <a:noAutofit/>
          </a:bodyPr>
          <a:lstStyle/>
          <a:p>
            <a:r>
              <a:rPr lang="ru-RU" sz="2800" dirty="0" smtClean="0"/>
              <a:t>3. Сетевой туннель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71546"/>
            <a:ext cx="8606760" cy="15716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В настоящее время технология </a:t>
            </a:r>
            <a:r>
              <a:rPr lang="en-US" sz="2000" dirty="0" smtClean="0"/>
              <a:t>VPN</a:t>
            </a:r>
            <a:r>
              <a:rPr lang="ru-RU" sz="2000" dirty="0" smtClean="0"/>
              <a:t> стала так популярна (в основном благодаря шифрованию), что применяется даже обычными пользователями для повседневного доступа в Интернет. Существует множество платных и </a:t>
            </a:r>
            <a:r>
              <a:rPr lang="ru-RU" sz="2000" dirty="0" smtClean="0">
                <a:hlinkClick r:id="rId2"/>
              </a:rPr>
              <a:t>бесплатных сервисов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6322" name="Picture 2" descr="http://inphormatika.ru/img/im_46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3" y="2357430"/>
            <a:ext cx="5977345" cy="4445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547260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sz="4200" b="1" dirty="0" smtClean="0">
                <a:solidFill>
                  <a:schemeClr val="accent1">
                    <a:lumMod val="50000"/>
                  </a:schemeClr>
                </a:solidFill>
              </a:rPr>
              <a:t>По выполняемым задачам сервера в ЛВС можно классифицировать:</a:t>
            </a:r>
          </a:p>
          <a:p>
            <a:pPr lvl="0" algn="just"/>
            <a:r>
              <a:rPr lang="ru-RU" sz="4200" dirty="0" smtClean="0">
                <a:solidFill>
                  <a:schemeClr val="accent6">
                    <a:lumMod val="50000"/>
                  </a:schemeClr>
                </a:solidFill>
              </a:rPr>
              <a:t>Межсетевой экран, контролирующий трафик между ЛВС и внешними сетями; </a:t>
            </a:r>
          </a:p>
          <a:p>
            <a:pPr lvl="0" algn="just"/>
            <a:r>
              <a:rPr lang="ru-RU" sz="4200" dirty="0" smtClean="0">
                <a:solidFill>
                  <a:schemeClr val="accent6">
                    <a:lumMod val="50000"/>
                  </a:schemeClr>
                </a:solidFill>
              </a:rPr>
              <a:t>Прокси-сервер, предоставляющий доступ в Интернет</a:t>
            </a:r>
            <a:r>
              <a:rPr lang="en-US" sz="42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ru-RU" sz="4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ru-RU" sz="4200" dirty="0" smtClean="0">
                <a:solidFill>
                  <a:schemeClr val="accent6">
                    <a:lumMod val="50000"/>
                  </a:schemeClr>
                </a:solidFill>
              </a:rPr>
              <a:t>Сервер БД, на котором функционирует СУБД</a:t>
            </a:r>
            <a:r>
              <a:rPr lang="en-US" sz="42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lvl="0" algn="just"/>
            <a:r>
              <a:rPr lang="ru-RU" sz="4200" dirty="0" smtClean="0">
                <a:solidFill>
                  <a:schemeClr val="accent6">
                    <a:lumMod val="50000"/>
                  </a:schemeClr>
                </a:solidFill>
              </a:rPr>
              <a:t>Файловый сервер, хранящий файлы;</a:t>
            </a:r>
            <a:endParaRPr lang="en-US" sz="4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 algn="just"/>
            <a:r>
              <a:rPr lang="ru-RU" sz="4200" dirty="0" smtClean="0">
                <a:solidFill>
                  <a:schemeClr val="accent6">
                    <a:lumMod val="50000"/>
                  </a:schemeClr>
                </a:solidFill>
              </a:rPr>
              <a:t>Контроллер домена</a:t>
            </a:r>
            <a:r>
              <a:rPr lang="en-US" sz="42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lvl="0" algn="just"/>
            <a:r>
              <a:rPr lang="en-US" sz="4200" dirty="0" smtClean="0">
                <a:solidFill>
                  <a:schemeClr val="accent6">
                    <a:lumMod val="50000"/>
                  </a:schemeClr>
                </a:solidFill>
              </a:rPr>
              <a:t>DHCP-</a:t>
            </a:r>
            <a:r>
              <a:rPr lang="ru-RU" sz="4200" dirty="0" smtClean="0">
                <a:solidFill>
                  <a:schemeClr val="accent6">
                    <a:lumMod val="50000"/>
                  </a:schemeClr>
                </a:solidFill>
              </a:rPr>
              <a:t>сервер</a:t>
            </a:r>
            <a:r>
              <a:rPr lang="en-US" sz="42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lvl="0" algn="just"/>
            <a:r>
              <a:rPr lang="ru-RU" sz="4200" dirty="0" smtClean="0">
                <a:solidFill>
                  <a:schemeClr val="accent6">
                    <a:lumMod val="50000"/>
                  </a:schemeClr>
                </a:solidFill>
              </a:rPr>
              <a:t>Сервер печати</a:t>
            </a:r>
            <a:r>
              <a:rPr lang="en-US" sz="42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lvl="0" algn="just"/>
            <a:r>
              <a:rPr lang="ru-RU" sz="4200" dirty="0" smtClean="0">
                <a:solidFill>
                  <a:schemeClr val="accent6">
                    <a:lumMod val="50000"/>
                  </a:schemeClr>
                </a:solidFill>
              </a:rPr>
              <a:t>Сервер приложений</a:t>
            </a:r>
            <a:r>
              <a:rPr lang="en-US" sz="42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lvl="0" algn="just"/>
            <a:r>
              <a:rPr lang="ru-RU" sz="4200" dirty="0" smtClean="0">
                <a:solidFill>
                  <a:schemeClr val="accent6">
                    <a:lumMod val="50000"/>
                  </a:schemeClr>
                </a:solidFill>
              </a:rPr>
              <a:t>Терминальный сервер</a:t>
            </a:r>
            <a:r>
              <a:rPr lang="en-US" sz="4200" dirty="0" smtClean="0">
                <a:solidFill>
                  <a:schemeClr val="accent6">
                    <a:lumMod val="50000"/>
                  </a:schemeClr>
                </a:solidFill>
              </a:rPr>
              <a:t>…</a:t>
            </a:r>
            <a:endParaRPr lang="ru-RU" sz="42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20688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ЛВС. </a:t>
            </a:r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Типы серверов.</a:t>
            </a:r>
            <a:endParaRPr lang="ru-RU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ru-RU" dirty="0" smtClean="0"/>
              <a:t>ЛВС. Основные определения.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1799630"/>
          </a:xfrm>
        </p:spPr>
        <p:txBody>
          <a:bodyPr/>
          <a:lstStyle/>
          <a:p>
            <a:r>
              <a:rPr lang="ru-RU" dirty="0" smtClean="0"/>
              <a:t>Файловый сервер </a:t>
            </a:r>
            <a:r>
              <a:rPr lang="ru-RU" b="1" dirty="0" smtClean="0">
                <a:solidFill>
                  <a:srgbClr val="0070C0"/>
                </a:solidFill>
              </a:rPr>
              <a:t>(</a:t>
            </a:r>
            <a:r>
              <a:rPr lang="ru-RU" b="1" dirty="0" err="1" smtClean="0">
                <a:solidFill>
                  <a:srgbClr val="0070C0"/>
                </a:solidFill>
              </a:rPr>
              <a:t>File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Server</a:t>
            </a:r>
            <a:r>
              <a:rPr lang="ru-RU" b="1" dirty="0" smtClean="0">
                <a:solidFill>
                  <a:srgbClr val="0070C0"/>
                </a:solidFill>
              </a:rPr>
              <a:t>)</a:t>
            </a:r>
            <a:r>
              <a:rPr lang="ru-RU" dirty="0" smtClean="0"/>
              <a:t>. В распространенной терминологии для него принято сокращенное название – </a:t>
            </a:r>
            <a:r>
              <a:rPr lang="ru-RU" b="1" dirty="0" smtClean="0">
                <a:solidFill>
                  <a:srgbClr val="0070C0"/>
                </a:solidFill>
              </a:rPr>
              <a:t>файл-сервер.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3786190"/>
            <a:ext cx="8390736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Файл-сервер хранит данные пользователей сети и обеспечивает им доступ к этим данным. Это компьютер с большой емкостью </a:t>
            </a:r>
            <a:r>
              <a:rPr lang="ru-RU" sz="2400" dirty="0" smtClean="0"/>
              <a:t>устройств хранения. </a:t>
            </a:r>
            <a:r>
              <a:rPr lang="ru-RU" sz="2400" dirty="0"/>
              <a:t>Он работает под управлением специальной операционной системы, которая обеспечивает одновременный доступ пользователей сети к расположенным на нем данным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ru-RU" dirty="0" smtClean="0"/>
              <a:t>ЛВС. Основные определения.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3456384"/>
          </a:xfrm>
        </p:spPr>
        <p:txBody>
          <a:bodyPr>
            <a:normAutofit/>
          </a:bodyPr>
          <a:lstStyle/>
          <a:p>
            <a:pPr marL="85725" indent="23813" algn="just">
              <a:buNone/>
            </a:pPr>
            <a:r>
              <a:rPr lang="ru-RU" sz="3500" dirty="0" smtClean="0">
                <a:solidFill>
                  <a:srgbClr val="0070C0"/>
                </a:solidFill>
              </a:rPr>
              <a:t>Файловый сервер выполняет следующие функции: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 хранение данных,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 архивирование и восстановление данных, </a:t>
            </a:r>
          </a:p>
          <a:p>
            <a:pPr marL="85725" indent="23813" algn="just">
              <a:buFont typeface="Wingdings" pitchFamily="2" charset="2"/>
              <a:buChar char="q"/>
            </a:pPr>
            <a:r>
              <a:rPr lang="ru-RU" dirty="0" smtClean="0"/>
              <a:t> синхронизацию изменений данных различными пользователями,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 передачу данных.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5229200"/>
            <a:ext cx="8208912" cy="11541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300" dirty="0"/>
              <a:t>Для </a:t>
            </a:r>
            <a:r>
              <a:rPr lang="ru-RU" sz="2300" dirty="0" smtClean="0"/>
              <a:t>некоторых задач </a:t>
            </a:r>
            <a:r>
              <a:rPr lang="ru-RU" sz="2300" dirty="0"/>
              <a:t>использование одного файл-сервера оказывается недостаточным. Тогда в сеть могут включаться несколько серверов.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ru-RU" dirty="0" smtClean="0"/>
              <a:t>ЛВС. Основные определения.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1799630"/>
          </a:xfrm>
        </p:spPr>
        <p:txBody>
          <a:bodyPr/>
          <a:lstStyle/>
          <a:p>
            <a:r>
              <a:rPr lang="ru-RU" dirty="0" smtClean="0"/>
              <a:t>Контроллер домена </a:t>
            </a:r>
            <a:r>
              <a:rPr lang="ru-RU" b="1" dirty="0" smtClean="0">
                <a:solidFill>
                  <a:srgbClr val="0070C0"/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Domain Controller</a:t>
            </a:r>
            <a:r>
              <a:rPr lang="ru-RU" b="1" dirty="0" smtClean="0">
                <a:solidFill>
                  <a:srgbClr val="0070C0"/>
                </a:solidFill>
              </a:rPr>
              <a:t>)</a:t>
            </a:r>
            <a:r>
              <a:rPr lang="ru-RU" dirty="0" smtClean="0"/>
              <a:t>. Набор программ </a:t>
            </a:r>
            <a:r>
              <a:rPr lang="en-US" dirty="0" smtClean="0"/>
              <a:t>Active Directory (Windows) </a:t>
            </a:r>
            <a:r>
              <a:rPr lang="ru-RU" dirty="0" smtClean="0"/>
              <a:t>или </a:t>
            </a:r>
            <a:r>
              <a:rPr lang="en-US" dirty="0" smtClean="0"/>
              <a:t>SAMBA </a:t>
            </a:r>
            <a:r>
              <a:rPr lang="ru-RU" dirty="0" smtClean="0"/>
              <a:t>(</a:t>
            </a:r>
            <a:r>
              <a:rPr lang="en-US" dirty="0" smtClean="0"/>
              <a:t>Linux</a:t>
            </a:r>
            <a:r>
              <a:rPr lang="ru-RU" dirty="0" smtClean="0"/>
              <a:t>)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4000504"/>
            <a:ext cx="8280920" cy="19389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КД хранят данные каталога и управляют взаимодействиями пользователя и домена, включая процессы входа пользователя в систему, обмен ключами проверку подлинности и поиски в каталоге.</a:t>
            </a:r>
          </a:p>
          <a:p>
            <a:pPr algn="just"/>
            <a:r>
              <a:rPr lang="ru-RU" sz="2000" dirty="0" smtClean="0"/>
              <a:t>Зачастую на практике КД выполняют роль ещё какого-то сервера частично или полностью. Например, сервера печати или </a:t>
            </a:r>
            <a:r>
              <a:rPr lang="en-SG" sz="2000" dirty="0" smtClean="0"/>
              <a:t>DHCP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ru-RU" dirty="0" smtClean="0"/>
              <a:t>ЛВС. Основные определения.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747026"/>
          </a:xfrm>
        </p:spPr>
        <p:txBody>
          <a:bodyPr>
            <a:normAutofit fontScale="92500" lnSpcReduction="10000"/>
          </a:bodyPr>
          <a:lstStyle/>
          <a:p>
            <a:pPr marL="85725" indent="23813" algn="just">
              <a:buNone/>
            </a:pPr>
            <a:r>
              <a:rPr lang="ru-RU" sz="3500" dirty="0" smtClean="0">
                <a:solidFill>
                  <a:srgbClr val="0070C0"/>
                </a:solidFill>
              </a:rPr>
              <a:t>Контроллер домена обеспечивает: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 авторизацию пользователей,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 управление доступом к информации,</a:t>
            </a:r>
          </a:p>
          <a:p>
            <a:pPr marL="85725" indent="23813" algn="just">
              <a:buFont typeface="Wingdings" pitchFamily="2" charset="2"/>
              <a:buChar char="q"/>
            </a:pPr>
            <a:r>
              <a:rPr lang="ru-RU" dirty="0" smtClean="0"/>
              <a:t>структурирование на  пользователей, группы и организационные подразделения,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распространение ключей </a:t>
            </a:r>
            <a:r>
              <a:rPr lang="en-SG" dirty="0" smtClean="0"/>
              <a:t>Kerberos </a:t>
            </a:r>
            <a:r>
              <a:rPr lang="ru-RU" dirty="0" smtClean="0"/>
              <a:t>,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Ограничение на использование устройств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Ограничения на использование программ,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Быстрая настройка рабочего стола,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Централизованное управление сетевыми устройствами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ru-RU" dirty="0" smtClean="0"/>
              <a:t>ЛВС. Основные определения.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1799630"/>
          </a:xfrm>
        </p:spPr>
        <p:txBody>
          <a:bodyPr/>
          <a:lstStyle/>
          <a:p>
            <a:r>
              <a:rPr lang="ru-RU" dirty="0" smtClean="0"/>
              <a:t>Прокси-сервер </a:t>
            </a:r>
            <a:r>
              <a:rPr lang="ru-RU" b="1" dirty="0" smtClean="0">
                <a:solidFill>
                  <a:srgbClr val="0070C0"/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Proxy</a:t>
            </a:r>
            <a:r>
              <a:rPr lang="ru-RU" b="1" dirty="0" smtClean="0">
                <a:solidFill>
                  <a:srgbClr val="0070C0"/>
                </a:solidFill>
              </a:rPr>
              <a:t>)</a:t>
            </a:r>
            <a:r>
              <a:rPr lang="ru-RU" dirty="0" smtClean="0"/>
              <a:t>. Это может быть специализированное устройство или компьютер с соответствующими ОС и ПО, например </a:t>
            </a:r>
            <a:r>
              <a:rPr lang="en-US" dirty="0" smtClean="0"/>
              <a:t>Linux + Squid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4000504"/>
            <a:ext cx="8280920" cy="22467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В этой роли серверная машина обеспечивает общий доступ в интернет определенным компьютерам</a:t>
            </a:r>
            <a:r>
              <a:rPr lang="en-US" sz="2000" dirty="0" smtClean="0"/>
              <a:t>,</a:t>
            </a:r>
            <a:r>
              <a:rPr lang="ru-RU" sz="2000" dirty="0" smtClean="0"/>
              <a:t> безопасную работу сотрудников в Интернете. Сервер должен быть достаточно производительным: работа специального программного обеспечения (антивирусных программ, анализ и учет трафика, анализаторы атак и т.п.) может требовать большого количества системных ресурсов и высокоскоростных интерфейсов связи.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ru-RU" dirty="0" smtClean="0"/>
              <a:t>ЛВС. Основные определения.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3456384"/>
          </a:xfrm>
        </p:spPr>
        <p:txBody>
          <a:bodyPr>
            <a:normAutofit fontScale="92500" lnSpcReduction="10000"/>
          </a:bodyPr>
          <a:lstStyle/>
          <a:p>
            <a:pPr marL="85725" indent="23813" algn="just">
              <a:buNone/>
            </a:pPr>
            <a:r>
              <a:rPr lang="ru-RU" sz="3500" dirty="0" smtClean="0">
                <a:solidFill>
                  <a:srgbClr val="0070C0"/>
                </a:solidFill>
              </a:rPr>
              <a:t>Прокси-сервер выполняет следующие функции: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 предоставление доступа в интернет в соответствии с набором правил,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 блокировка нежелательной информации (реклама, </a:t>
            </a:r>
            <a:r>
              <a:rPr lang="ru-RU" dirty="0" err="1" smtClean="0"/>
              <a:t>трекеры</a:t>
            </a:r>
            <a:r>
              <a:rPr lang="ru-RU" dirty="0" smtClean="0"/>
              <a:t>, сайты и т.п.)</a:t>
            </a:r>
          </a:p>
          <a:p>
            <a:pPr marL="85725" indent="23813" algn="just">
              <a:buFont typeface="Wingdings" pitchFamily="2" charset="2"/>
              <a:buChar char="q"/>
            </a:pPr>
            <a:r>
              <a:rPr lang="ru-RU" dirty="0" smtClean="0"/>
              <a:t> учёт </a:t>
            </a:r>
            <a:r>
              <a:rPr lang="ru-RU" dirty="0" err="1" smtClean="0"/>
              <a:t>траффика</a:t>
            </a:r>
            <a:r>
              <a:rPr lang="ru-RU" dirty="0" smtClean="0"/>
              <a:t>,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 межсетевой экран.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5229200"/>
            <a:ext cx="8208912" cy="11541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300" dirty="0" smtClean="0"/>
              <a:t>В крупных организациях может быть несколько прокси-серверов, которые выполняют разные задачи: доступ в интернет, связь между филиалами и т.д. </a:t>
            </a:r>
            <a:endParaRPr lang="ru-RU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425</TotalTime>
  <Words>1050</Words>
  <Application>Microsoft Office PowerPoint</Application>
  <PresentationFormat>Экран (4:3)</PresentationFormat>
  <Paragraphs>186</Paragraphs>
  <Slides>26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Городская</vt:lpstr>
      <vt:lpstr>ЛОКАЛЬНЫЕ ВЫЧИСЛИТЕЛЬНЫЕ СЕТИ (ЛВС) </vt:lpstr>
      <vt:lpstr>ЛВС. Основные определения.</vt:lpstr>
      <vt:lpstr> </vt:lpstr>
      <vt:lpstr>ЛВС. Основные определения.</vt:lpstr>
      <vt:lpstr>ЛВС. Основные определения.</vt:lpstr>
      <vt:lpstr>ЛВС. Основные определения.</vt:lpstr>
      <vt:lpstr>ЛВС. Основные определения.</vt:lpstr>
      <vt:lpstr>ЛВС. Основные определения.</vt:lpstr>
      <vt:lpstr>ЛВС. Основные определения.</vt:lpstr>
      <vt:lpstr>ЛВС. Основные определения.</vt:lpstr>
      <vt:lpstr>ЛВС. Основные определения.</vt:lpstr>
      <vt:lpstr>ЛВС. Основные определения.</vt:lpstr>
      <vt:lpstr>ЛВС. Основные определения.</vt:lpstr>
      <vt:lpstr>ЛВС. Проводные соединения</vt:lpstr>
      <vt:lpstr>ЛВС. Беспроводные соединения</vt:lpstr>
      <vt:lpstr>ЛВС. Беспроводное подключение периферии</vt:lpstr>
      <vt:lpstr>Частный IP-адрес</vt:lpstr>
      <vt:lpstr>Частные диапазоны IP-адресов</vt:lpstr>
      <vt:lpstr>Слайд 19</vt:lpstr>
      <vt:lpstr>1. Трансляция сетевых адресов (NAT)</vt:lpstr>
      <vt:lpstr>1. Трансляция сетевых адресов (NAT)</vt:lpstr>
      <vt:lpstr>2. Прокси</vt:lpstr>
      <vt:lpstr>2. Прокси</vt:lpstr>
      <vt:lpstr>3. Сетевой туннель</vt:lpstr>
      <vt:lpstr>3. Сетевой туннель</vt:lpstr>
      <vt:lpstr>3. Сетевой туннель</vt:lpstr>
    </vt:vector>
  </TitlesOfParts>
  <Company>Popov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ЛОКАЛЬНЫЕ ВЫЧИСЛИТЕЛЬНЫЕ СЕТИ (ЛВС)</dc:title>
  <dc:creator>Dmitry</dc:creator>
  <cp:lastModifiedBy>Drach Vladimir &amp; Olga</cp:lastModifiedBy>
  <cp:revision>61</cp:revision>
  <dcterms:created xsi:type="dcterms:W3CDTF">2016-09-27T15:32:52Z</dcterms:created>
  <dcterms:modified xsi:type="dcterms:W3CDTF">2021-10-29T09:09:35Z</dcterms:modified>
</cp:coreProperties>
</file>