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2" r:id="rId14"/>
    <p:sldId id="273" r:id="rId15"/>
    <p:sldId id="268" r:id="rId16"/>
    <p:sldId id="269" r:id="rId17"/>
    <p:sldId id="270" r:id="rId18"/>
    <p:sldId id="271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CCD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8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A4137E86-682B-4E12-8B24-31CB1ADAEB72}" type="datetimeFigureOut">
              <a:rPr lang="ru-RU" smtClean="0"/>
              <a:pPr/>
              <a:t>19.11.2021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6BFA5A36-B09F-4034-9E7C-4BAC9981771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Прямоугольник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37E86-682B-4E12-8B24-31CB1ADAEB72}" type="datetimeFigureOut">
              <a:rPr lang="ru-RU" smtClean="0"/>
              <a:pPr/>
              <a:t>19.11.2021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A5A36-B09F-4034-9E7C-4BAC998177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37E86-682B-4E12-8B24-31CB1ADAEB72}" type="datetimeFigureOut">
              <a:rPr lang="ru-RU" smtClean="0"/>
              <a:pPr/>
              <a:t>19.11.2021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A5A36-B09F-4034-9E7C-4BAC9981771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Равнобедренный треугольник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37E86-682B-4E12-8B24-31CB1ADAEB72}" type="datetimeFigureOut">
              <a:rPr lang="ru-RU" smtClean="0"/>
              <a:pPr/>
              <a:t>19.11.2021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A5A36-B09F-4034-9E7C-4BAC9981771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A4137E86-682B-4E12-8B24-31CB1ADAEB72}" type="datetimeFigureOut">
              <a:rPr lang="ru-RU" smtClean="0"/>
              <a:pPr/>
              <a:t>19.11.2021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6BFA5A36-B09F-4034-9E7C-4BAC9981771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37E86-682B-4E12-8B24-31CB1ADAEB72}" type="datetimeFigureOut">
              <a:rPr lang="ru-RU" smtClean="0"/>
              <a:pPr/>
              <a:t>19.11.2021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A5A36-B09F-4034-9E7C-4BAC9981771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37E86-682B-4E12-8B24-31CB1ADAEB72}" type="datetimeFigureOut">
              <a:rPr lang="ru-RU" smtClean="0"/>
              <a:pPr/>
              <a:t>19.11.2021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A5A36-B09F-4034-9E7C-4BAC9981771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37E86-682B-4E12-8B24-31CB1ADAEB72}" type="datetimeFigureOut">
              <a:rPr lang="ru-RU" smtClean="0"/>
              <a:pPr/>
              <a:t>19.11.2021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A5A36-B09F-4034-9E7C-4BAC9981771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37E86-682B-4E12-8B24-31CB1ADAEB72}" type="datetimeFigureOut">
              <a:rPr lang="ru-RU" smtClean="0"/>
              <a:pPr/>
              <a:t>19.11.2021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A5A36-B09F-4034-9E7C-4BAC9981771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37E86-682B-4E12-8B24-31CB1ADAEB72}" type="datetimeFigureOut">
              <a:rPr lang="ru-RU" smtClean="0"/>
              <a:pPr/>
              <a:t>19.11.2021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A5A36-B09F-4034-9E7C-4BAC9981771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37E86-682B-4E12-8B24-31CB1ADAEB72}" type="datetimeFigureOut">
              <a:rPr lang="ru-RU" smtClean="0"/>
              <a:pPr/>
              <a:t>19.11.2021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A5A36-B09F-4034-9E7C-4BAC9981771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4137E86-682B-4E12-8B24-31CB1ADAEB72}" type="datetimeFigureOut">
              <a:rPr lang="ru-RU" smtClean="0"/>
              <a:pPr/>
              <a:t>19.11.2021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BFA5A36-B09F-4034-9E7C-4BAC9981771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gif"/><Relationship Id="rId2" Type="http://schemas.openxmlformats.org/officeDocument/2006/relationships/hyperlink" Target="http://rsta.pucmm.edu.do/tutoriales/computacion/redes/R_4_files/image001.gif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7" Type="http://schemas.openxmlformats.org/officeDocument/2006/relationships/image" Target="../media/image27.jpeg"/><Relationship Id="rId2" Type="http://schemas.openxmlformats.org/officeDocument/2006/relationships/hyperlink" Target="http://images.yandex.ru/yandsearch?fp=0&amp;img_url=http://mdata.yandex.net/i?path=b1021070113_img_id2836932052167890624.jpg&amp;iorient=&amp;ih=&amp;icolor=&amp;site=&amp;text=%D1%81%D0%B5%D1%82%D0%B5%D0%B2%D0%BE%D0%B9%20%D0%BC%D0%BE%D1%81%D1%82&amp;iw=&amp;wp=&amp;pos=24&amp;recent=&amp;type=&amp;isize=&amp;rpt=simage&amp;itype=&amp;nojs=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images.yandex.ru/yandsearch?fp=1&amp;img_url=http://www.real43.ru/assets/images/catalog/260922.jpg&amp;iorient=&amp;ih=&amp;icolor=&amp;p=1&amp;site=&amp;text=%D1%81%D0%B5%D1%82%D0%B5%D0%B2%D0%BE%D0%B9%20%D0%BC%D0%BE%D1%81%D1%82&amp;iw=&amp;wp=&amp;pos=36&amp;recent=&amp;type=&amp;isize=&amp;rpt=simage&amp;itype=&amp;nojs=1" TargetMode="External"/><Relationship Id="rId5" Type="http://schemas.openxmlformats.org/officeDocument/2006/relationships/image" Target="../media/image26.jpeg"/><Relationship Id="rId4" Type="http://schemas.openxmlformats.org/officeDocument/2006/relationships/hyperlink" Target="http://images.yandex.ru/yandsearch?fp=0&amp;img_url=http://im1.shopmania.org/files/p/t/050/cisco-wet200~1464050.jpg&amp;iorient=&amp;ih=&amp;icolor=&amp;site=&amp;text=%D1%81%D0%B5%D1%82%D0%B5%D0%B2%D0%BE%D0%B9%20%D0%BC%D0%BE%D1%81%D1%82&amp;iw=&amp;wp=&amp;pos=25&amp;recent=&amp;type=&amp;isize=&amp;rpt=simage&amp;itype=&amp;nojs=1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7" Type="http://schemas.openxmlformats.org/officeDocument/2006/relationships/image" Target="../media/image30.jpeg"/><Relationship Id="rId2" Type="http://schemas.openxmlformats.org/officeDocument/2006/relationships/hyperlink" Target="http://images.yandex.ru/yandsearch?fp=0&amp;img_url=http://static.ddmcdn.com/gif/improving-wireless-connection-250x150.jpg&amp;iorient=&amp;ih=&amp;icolor=&amp;site=&amp;text=%D0%BC%D0%B0%D1%80%D1%88%D1%80%D1%83%D1%82%D0%B8%D0%B7%D0%B0%D1%82%D0%BE%D1%80&amp;iw=&amp;wp=&amp;pos=14&amp;recent=&amp;type=&amp;isize=&amp;rpt=simage&amp;itype=&amp;nojs=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netbym.ru/sites/default/files/cisco760974892%D0%B3%D0%B5%D1%88.jpg" TargetMode="External"/><Relationship Id="rId5" Type="http://schemas.openxmlformats.org/officeDocument/2006/relationships/image" Target="../media/image29.jpeg"/><Relationship Id="rId4" Type="http://schemas.openxmlformats.org/officeDocument/2006/relationships/hyperlink" Target="http://images.yandex.ru/yandsearch?fp=0&amp;img_url=http://mdata.yandex.net/i?path=b0913084539_img_id5982547143958327592.jpg&amp;iorient=&amp;ih=&amp;icolor=&amp;site=&amp;text=%D0%BC%D0%B0%D1%80%D1%88%D1%80%D1%83%D1%82%D0%B8%D0%B7%D0%B0%D1%82%D0%BE%D1%80&amp;iw=&amp;wp=&amp;pos=25&amp;recent=&amp;type=&amp;isize=&amp;rpt=simage&amp;itype=&amp;nojs=1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hyperlink" Target="http://img508.imageshack.us/img508/3113/routeruh0.png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jpeg"/><Relationship Id="rId2" Type="http://schemas.openxmlformats.org/officeDocument/2006/relationships/hyperlink" Target="http://deflab.ru/images/blog/setevoi_shluz.jpg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jpeg"/><Relationship Id="rId2" Type="http://schemas.openxmlformats.org/officeDocument/2006/relationships/hyperlink" Target="http://infocom.uz/wp-content/files/uploads/iptv_12_2_2008_2.jpg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5.jpeg"/><Relationship Id="rId4" Type="http://schemas.openxmlformats.org/officeDocument/2006/relationships/hyperlink" Target="http://images.yandex.ru/yandsearch?fp=1&amp;img_url=http://www.insotel.ru/images/models/thumbnails/3226.jpg&amp;iorient=&amp;ih=&amp;icolor=&amp;p=1&amp;site=&amp;text=%D0%B0%D0%B1%D0%BE%D0%BD%D0%B5%D0%BD%D1%82%D1%81%D0%BA%D0%B8%D0%B5%20%D1%83%D1%81%D1%82%D1%80%D0%BE%D0%B9%D1%81%D1%82%D0%B2%D0%B0%20%D1%81%D0%B5%D1%82%D0%B8&amp;iw=&amp;wp=&amp;pos=46&amp;recent=&amp;type=&amp;isize=&amp;rpt=simage&amp;itype=&amp;nojs=1" TargetMode="Externa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21nn.ru/2011/12/router2.jpg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hyperlink" Target="http://readmas.ru/wp-content/filesall/2012/12/s_chego_nachinat_raskrutku_sobstvennogo_sajta_readmas.ru_03.jpg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images.yandex.ru/yandsearch?source=wiz&amp;fp=0&amp;img_url=http://www.oszone.net/user_img/051220093651/Level1switch-2sm.jpg&amp;text=%D0%BA%D0%BE%D0%BC%D0%BC%D1%83%D1%82%D0%B0%D1%82%D0%BE%D1%80%20%D0%BA%D0%B0%D1%80%D1%82%D0%B8%D0%BD%D0%BA%D0%B8&amp;noreask=1&amp;pos=1&amp;lr=213&amp;rpt=simage&amp;nojs=1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hyperlink" Target="http://images.yandex.ru/yandsearch?source=wiz&amp;fp=1&amp;img_url=http://img.sotmarket.ru/img/aksessuary_pc_notebook/setevoe_oborudovanie/kommutator/d_link/f03_d_link_dgs_1016a_1.png&amp;p=1&amp;text=%D0%BA%D0%BE%D0%BC%D0%BC%D1%83%D1%82%D0%B0%D1%82%D0%BE%D1%80%20%D0%BA%D0%B0%D1%80%D1%82%D0%B8%D0%BD%D0%BA%D0%B8&amp;noreask=1&amp;pos=48&amp;lr=213&amp;rpt=simage&amp;nojs=1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image" Target="../media/image7.wmf"/><Relationship Id="rId7" Type="http://schemas.openxmlformats.org/officeDocument/2006/relationships/image" Target="../media/image11.wmf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wmf"/><Relationship Id="rId5" Type="http://schemas.openxmlformats.org/officeDocument/2006/relationships/image" Target="../media/image9.wmf"/><Relationship Id="rId10" Type="http://schemas.openxmlformats.org/officeDocument/2006/relationships/image" Target="../media/image14.wmf"/><Relationship Id="rId4" Type="http://schemas.openxmlformats.org/officeDocument/2006/relationships/image" Target="../media/image8.wmf"/><Relationship Id="rId9" Type="http://schemas.openxmlformats.org/officeDocument/2006/relationships/image" Target="../media/image13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hyperlink" Target="http://images.yandex.ru/yandsearch?fp=0&amp;img_url=http://do.gendocs.ru/pars_docs/tw_refs/243/242392/242392_html_m771ba640.png&amp;iorient=&amp;ih=&amp;icolor=&amp;site=&amp;text=%D0%BA%D0%BE%D0%BB%D0%BB%D0%B8%D0%B7%D0%B8%D1%8F%20%D1%81%D0%B5%D1%82%D0%B8%20%D0%BA%D0%B0%D1%80%D1%82%D0%B8%D0%BD%D0%BA%D0%B8&amp;iw=&amp;wp=&amp;pos=2&amp;recent=&amp;type=&amp;isize=&amp;rpt=simage&amp;itype=&amp;nojs=1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gif"/><Relationship Id="rId4" Type="http://schemas.openxmlformats.org/officeDocument/2006/relationships/hyperlink" Target="http://www.coders-library.ru/uploads/news/news-YyqiApxKUR.gif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7" Type="http://schemas.openxmlformats.org/officeDocument/2006/relationships/image" Target="../media/image19.jpeg"/><Relationship Id="rId2" Type="http://schemas.openxmlformats.org/officeDocument/2006/relationships/hyperlink" Target="http://images.yandex.ru/yandsearch?fp=0&amp;img_url=http://www.notik.ru/img/100803_elecom_usb_hub_2_.JPG&amp;iorient=&amp;ih=&amp;icolor=&amp;site=&amp;text=%D1%81%D0%B5%D1%82%D0%B5%D0%B2%D0%BE%D0%B9%20%D0%BA%D0%BE%D0%BD%D1%86%D0%B5%D0%BD%D1%82%D1%80%D0%B0%D1%82%D0%BE%D1%80&amp;iw=&amp;wp=&amp;pos=8&amp;recent=&amp;type=&amp;isize=&amp;rpt=simage&amp;itype=&amp;nojs=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images.yandex.ru/yandsearch?fp=0&amp;img_url=http://desc.cnt.itdelo.com/product_docs/5/58/587/5874902.jpg&amp;iorient=&amp;ih=&amp;icolor=&amp;site=&amp;text=%D0%BA%D0%BE%D0%BD%D1%86%D0%B5%D0%BD%D1%82%D1%80%D0%B0%D1%82%D0%BE%D1%80&amp;iw=&amp;wp=&amp;pos=0&amp;recent=&amp;type=&amp;isize=&amp;rpt=simage&amp;itype=&amp;nojs=1" TargetMode="External"/><Relationship Id="rId5" Type="http://schemas.openxmlformats.org/officeDocument/2006/relationships/image" Target="../media/image18.jpeg"/><Relationship Id="rId4" Type="http://schemas.openxmlformats.org/officeDocument/2006/relationships/hyperlink" Target="http://images.yandex.ru/yandsearch?fp=1&amp;img_url=http://asset0.cbsistatic.com/cnwk.1d/sc/20441610-2-200-0.gif&amp;iorient=&amp;ih=&amp;icolor=&amp;p=1&amp;site=&amp;text=%D1%81%D0%B5%D1%82%D0%B5%D0%B2%D0%BE%D0%B9%20%D0%BA%D0%BE%D0%BD%D1%86%D0%B5%D0%BD%D1%82%D1%80%D0%B0%D1%82%D0%BE%D1%80&amp;iw=&amp;wp=&amp;pos=51&amp;recent=&amp;type=&amp;isize=&amp;rpt=simage&amp;itype=&amp;nojs=1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hyperlink" Target="http://images.yandex.ru/yandsearch?fp=0&amp;img_url=http://storage2.pressfoto.ru/2012.06/136090681862149ca523dd6d3d0c8b77f01ed26064e_b.jpg&amp;iorient=&amp;ih=&amp;icolor=&amp;site=&amp;text=%D1%81%D0%B5%D1%82%D0%B5%D0%B2%D0%BE%D0%B9%20%D0%BA%D0%BE%D0%BD%D1%86%D0%B5%D0%BD%D1%82%D1%80%D0%B0%D1%82%D0%BE%D1%80%20%D0%B9%20%D0%BA%D0%B0%D0%B1%D0%B5%D0%BB%D1%8C&amp;iw=&amp;wp=&amp;pos=7&amp;recent=&amp;type=&amp;isize=&amp;rpt=simage&amp;itype=&amp;nojs=1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jpeg"/><Relationship Id="rId4" Type="http://schemas.openxmlformats.org/officeDocument/2006/relationships/hyperlink" Target="http://images.yandex.ru/yandsearch?fp=0&amp;img_url=http://storage2.pressfoto.ru/2012.10/1573115818639d647e03a1cbe471dc6669fc47cfff3_b.jpg&amp;iorient=&amp;ih=&amp;icolor=&amp;site=&amp;text=%D1%81%D0%B5%D1%82%D0%B5%D0%B2%D0%BE%D0%B9%20%D0%BA%D0%BE%D0%BD%D1%86%D0%B5%D0%BD%D1%82%D1%80%D0%B0%D1%82%D0%BE%D1%80%20%D0%B9%20%D0%BA%D0%B0%D0%B1%D0%B5%D0%BB%D1%8C&amp;iw=&amp;wp=&amp;pos=22&amp;recent=&amp;type=&amp;isize=&amp;rpt=simage&amp;itype=&amp;nojs=1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hyperlink" Target="http://images.yandex.ru/yandsearch?fp=0&amp;img_url=http://www.sarbc.ru/img/company/satellit/intertelkom/i.jpg&amp;iorient=&amp;ih=&amp;icolor=&amp;site=&amp;text=%D0%BC%D1%83%D0%BB%D1%8C%D1%82%D0%B8%D0%BF%D0%BB%D0%B5%D0%BA%D1%81%D0%BE%D1%80&amp;iw=&amp;wp=&amp;pos=9&amp;recent=&amp;type=&amp;isize=&amp;rpt=simage&amp;itype=&amp;nojs=1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3.jpeg"/><Relationship Id="rId4" Type="http://schemas.openxmlformats.org/officeDocument/2006/relationships/hyperlink" Target="http://www.americantechsupply.com/images/FCD-155.JP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1800" dirty="0" smtClean="0"/>
              <a:t>Авторы</a:t>
            </a:r>
            <a:r>
              <a:rPr lang="en-US" sz="1800" dirty="0" smtClean="0"/>
              <a:t>: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>к.т.н., доцент Попова </a:t>
            </a:r>
            <a:r>
              <a:rPr lang="ru-RU" sz="1800" dirty="0" smtClean="0"/>
              <a:t>Елена </a:t>
            </a:r>
            <a:r>
              <a:rPr lang="ru-RU" sz="1800" dirty="0" smtClean="0"/>
              <a:t>Дмитриевна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>к.т.н., доцент </a:t>
            </a:r>
            <a:r>
              <a:rPr lang="ru-RU" sz="1800" dirty="0" smtClean="0"/>
              <a:t>Драч Владимир Евгеньевич</a:t>
            </a:r>
            <a:r>
              <a:rPr lang="ru-RU" sz="1800" dirty="0" smtClean="0"/>
              <a:t/>
            </a:r>
            <a:br>
              <a:rPr lang="ru-RU" sz="1800" dirty="0" smtClean="0"/>
            </a:br>
            <a:endParaRPr lang="ru-RU" sz="1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25000" lnSpcReduction="20000"/>
          </a:bodyPr>
          <a:lstStyle/>
          <a:p>
            <a:pPr>
              <a:lnSpc>
                <a:spcPct val="80000"/>
              </a:lnSpc>
            </a:pPr>
            <a:r>
              <a:rPr lang="ru-RU" sz="8000" b="1" dirty="0" smtClean="0"/>
              <a:t> </a:t>
            </a:r>
          </a:p>
          <a:p>
            <a:pPr>
              <a:lnSpc>
                <a:spcPct val="80000"/>
              </a:lnSpc>
            </a:pPr>
            <a:r>
              <a:rPr lang="ru-RU" sz="7200" i="1" dirty="0" smtClean="0"/>
              <a:t>Сочи, 2021</a:t>
            </a:r>
            <a:endParaRPr lang="ru-RU" sz="7200" i="1" dirty="0" smtClean="0"/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827584" y="1340768"/>
            <a:ext cx="7344816" cy="193899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solidFill>
                  <a:srgbClr val="0070C0"/>
                </a:solidFill>
              </a:rPr>
              <a:t>Лекция</a:t>
            </a:r>
            <a:r>
              <a:rPr lang="ru-RU" sz="4000" dirty="0" smtClean="0">
                <a:solidFill>
                  <a:srgbClr val="009900"/>
                </a:solidFill>
              </a:rPr>
              <a:t/>
            </a:r>
            <a:br>
              <a:rPr lang="ru-RU" sz="4000" dirty="0" smtClean="0">
                <a:solidFill>
                  <a:srgbClr val="009900"/>
                </a:solidFill>
              </a:rPr>
            </a:br>
            <a:r>
              <a:rPr lang="ru-RU" sz="4000" b="1" dirty="0" smtClean="0">
                <a:solidFill>
                  <a:srgbClr val="009900"/>
                </a:solidFill>
              </a:rPr>
              <a:t>Основные устройства коммутации</a:t>
            </a:r>
            <a:endParaRPr lang="ru-RU" sz="4000" b="1" dirty="0">
              <a:solidFill>
                <a:srgbClr val="009900"/>
              </a:solidFill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468288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Мост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395536" y="548680"/>
            <a:ext cx="8208912" cy="646331"/>
          </a:xfrm>
          <a:prstGeom prst="rect">
            <a:avLst/>
          </a:prstGeom>
          <a:solidFill>
            <a:srgbClr val="F8CCD5"/>
          </a:solidFill>
          <a:ln w="12700">
            <a:solidFill>
              <a:schemeClr val="tx1"/>
            </a:solidFill>
          </a:ln>
        </p:spPr>
        <p:txBody>
          <a:bodyPr vert="horz" anchor="b" anchorCtr="0">
            <a:noAutofit/>
          </a:bodyPr>
          <a:lstStyle/>
          <a:p>
            <a:pPr>
              <a:spcBef>
                <a:spcPts val="600"/>
              </a:spcBef>
              <a:buClr>
                <a:schemeClr val="accent1"/>
              </a:buClr>
              <a:buSzPct val="76000"/>
            </a:pPr>
            <a:r>
              <a:rPr lang="ru-RU" sz="1900" dirty="0">
                <a:solidFill>
                  <a:srgbClr val="C00000"/>
                </a:solidFill>
              </a:rPr>
              <a:t>Сетевой мост, бридж (жарг. от англ. </a:t>
            </a:r>
            <a:r>
              <a:rPr lang="ru-RU" sz="1900" dirty="0" err="1">
                <a:solidFill>
                  <a:srgbClr val="C00000"/>
                </a:solidFill>
              </a:rPr>
              <a:t>Bridge</a:t>
            </a:r>
            <a:r>
              <a:rPr lang="ru-RU" sz="1900" dirty="0">
                <a:solidFill>
                  <a:srgbClr val="C00000"/>
                </a:solidFill>
              </a:rPr>
              <a:t>) </a:t>
            </a:r>
            <a:r>
              <a:rPr lang="ru-RU" sz="2000" dirty="0">
                <a:solidFill>
                  <a:srgbClr val="00B050"/>
                </a:solidFill>
              </a:rPr>
              <a:t>– сетевое оборудование для объединения сегментов локальной сети.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51520" y="1628800"/>
            <a:ext cx="8640960" cy="144016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vert="horz" anchor="b" anchorCtr="0">
            <a:noAutofit/>
          </a:bodyPr>
          <a:lstStyle/>
          <a:p>
            <a:pPr>
              <a:spcBef>
                <a:spcPct val="0"/>
              </a:spcBef>
            </a:pPr>
            <a:r>
              <a:rPr lang="ru-RU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Если к мосту подключено множество компьютеров с использованием портов, то мост считается </a:t>
            </a:r>
            <a:r>
              <a:rPr lang="ru-RU" b="1" i="1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многопортовым</a:t>
            </a:r>
            <a:r>
              <a:rPr lang="ru-RU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 Мост реализует функции взаимодействия в виде организации соединения между различными </a:t>
            </a:r>
            <a:r>
              <a:rPr lang="ru-RU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СПД, </a:t>
            </a:r>
            <a:r>
              <a:rPr lang="ru-RU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либо сегментами одной сети, имеющими различные протоколы. Мост напрямую передает пакеты канального уровня соседней сети</a:t>
            </a:r>
            <a:r>
              <a:rPr lang="ru-RU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</a:t>
            </a:r>
            <a:endParaRPr lang="ru-RU" sz="20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22534" name="Picture 6" descr="http://rsta.pucmm.edu.do/tutoriales/computacion/redes/R_4_files/image001.gif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39752" y="3645024"/>
            <a:ext cx="4695825" cy="2657476"/>
          </a:xfrm>
          <a:prstGeom prst="rect">
            <a:avLst/>
          </a:prstGeom>
          <a:noFill/>
        </p:spPr>
      </p:pic>
      <p:sp>
        <p:nvSpPr>
          <p:cNvPr id="14" name="Стрелка вниз 13"/>
          <p:cNvSpPr/>
          <p:nvPr/>
        </p:nvSpPr>
        <p:spPr>
          <a:xfrm>
            <a:off x="4283968" y="3284984"/>
            <a:ext cx="360040" cy="1224136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79712" y="404664"/>
            <a:ext cx="4608512" cy="576064"/>
          </a:xfrm>
          <a:prstGeom prst="rect">
            <a:avLst/>
          </a:prstGeom>
          <a:gradFill>
            <a:gsLst>
              <a:gs pos="0">
                <a:srgbClr val="E6DCAC"/>
              </a:gs>
              <a:gs pos="12000">
                <a:srgbClr val="E6D78A"/>
              </a:gs>
              <a:gs pos="30000">
                <a:srgbClr val="C7AC4C"/>
              </a:gs>
              <a:gs pos="45000">
                <a:srgbClr val="E6D78A"/>
              </a:gs>
              <a:gs pos="77000">
                <a:srgbClr val="C7AC4C"/>
              </a:gs>
              <a:gs pos="100000">
                <a:srgbClr val="E6DCAC"/>
              </a:gs>
            </a:gsLst>
            <a:lin ang="5400000" scaled="0"/>
          </a:gradFill>
        </p:spPr>
        <p:txBody>
          <a:bodyPr vert="horz" anchor="b" anchorCtr="0">
            <a:noAutofit/>
          </a:bodyPr>
          <a:lstStyle/>
          <a:p>
            <a:pPr algn="ctr">
              <a:spcBef>
                <a:spcPct val="0"/>
              </a:spcBef>
            </a:pP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Мосты бывают двух типов</a:t>
            </a:r>
            <a:r>
              <a:rPr lang="en-US" sz="2400" b="1" dirty="0">
                <a:solidFill>
                  <a:schemeClr val="accent2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:</a:t>
            </a:r>
            <a:endParaRPr lang="ru-RU" sz="2400" b="1" dirty="0">
              <a:solidFill>
                <a:schemeClr val="accent2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1520" y="1340768"/>
            <a:ext cx="4176464" cy="707886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000" i="1" dirty="0">
                <a:solidFill>
                  <a:srgbClr val="0070C0"/>
                </a:solidFill>
              </a:rPr>
              <a:t>Без интерпретации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smtClean="0">
                <a:solidFill>
                  <a:srgbClr val="0070C0"/>
                </a:solidFill>
              </a:rPr>
              <a:t>пакетов</a:t>
            </a:r>
          </a:p>
          <a:p>
            <a:pPr algn="ctr"/>
            <a:r>
              <a:rPr lang="ru-RU" sz="2000" dirty="0" smtClean="0">
                <a:solidFill>
                  <a:srgbClr val="0070C0"/>
                </a:solidFill>
              </a:rPr>
              <a:t> </a:t>
            </a:r>
            <a:r>
              <a:rPr lang="ru-RU" sz="2000" dirty="0">
                <a:solidFill>
                  <a:srgbClr val="E97311"/>
                </a:solidFill>
              </a:rPr>
              <a:t>(</a:t>
            </a:r>
            <a:r>
              <a:rPr lang="ru-RU" sz="2000" dirty="0" smtClean="0">
                <a:solidFill>
                  <a:srgbClr val="E97311"/>
                </a:solidFill>
              </a:rPr>
              <a:t>инкапсулирующий мост)</a:t>
            </a:r>
            <a:endParaRPr lang="ru-RU" sz="2000" dirty="0">
              <a:solidFill>
                <a:srgbClr val="E9731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44008" y="1340768"/>
            <a:ext cx="4248472" cy="707886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000" i="1" dirty="0">
                <a:solidFill>
                  <a:srgbClr val="0070C0"/>
                </a:solidFill>
              </a:rPr>
              <a:t>С </a:t>
            </a:r>
            <a:r>
              <a:rPr lang="ru-RU" sz="2000" i="1" dirty="0" smtClean="0">
                <a:solidFill>
                  <a:srgbClr val="0070C0"/>
                </a:solidFill>
              </a:rPr>
              <a:t>интерпретацией </a:t>
            </a:r>
            <a:r>
              <a:rPr lang="ru-RU" sz="2000" dirty="0">
                <a:solidFill>
                  <a:srgbClr val="0070C0"/>
                </a:solidFill>
              </a:rPr>
              <a:t>пакетов </a:t>
            </a:r>
            <a:endParaRPr lang="ru-RU" sz="2000" dirty="0" smtClean="0">
              <a:solidFill>
                <a:srgbClr val="0070C0"/>
              </a:solidFill>
            </a:endParaRPr>
          </a:p>
          <a:p>
            <a:pPr algn="ctr"/>
            <a:r>
              <a:rPr lang="ru-RU" sz="2000" dirty="0" smtClean="0">
                <a:solidFill>
                  <a:srgbClr val="E97311"/>
                </a:solidFill>
              </a:rPr>
              <a:t>(транслирующий мост)</a:t>
            </a:r>
            <a:endParaRPr lang="ru-RU" sz="2000" dirty="0">
              <a:solidFill>
                <a:srgbClr val="E9731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2492896"/>
            <a:ext cx="4572000" cy="2308324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r>
              <a:rPr lang="ru-RU" sz="1600" dirty="0">
                <a:solidFill>
                  <a:srgbClr val="0000FF"/>
                </a:solidFill>
              </a:rPr>
              <a:t>Простая их упаковка в новый пакет по стандартам смежной сети. Раскрытие внешней и внутренней протокольной упаковки является функцией адресата. Такой тип мостов используется для соединения двух однотипных сетей через некую иную сеть, которая в таком случае является только промежуточной средой. Таким образом, один из мостов создает протокольную упаковку для промежуточной сети, а другой ее снимает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076056" y="2564904"/>
            <a:ext cx="3635896" cy="156966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pPr lvl="0"/>
            <a:r>
              <a:rPr lang="ru-RU" sz="1600" dirty="0">
                <a:solidFill>
                  <a:srgbClr val="0000FF"/>
                </a:solidFill>
              </a:rPr>
              <a:t>извлечение содержимого одного пакета одного протокола и преобразование в пакет другого протокола. Преобразования, производимые мостом, производятся на уровне звена данных. </a:t>
            </a:r>
          </a:p>
        </p:txBody>
      </p:sp>
      <p:pic>
        <p:nvPicPr>
          <p:cNvPr id="10" name="Picture 2" descr="http://im0-tub-ru.yandex.net/i?id=97433678-10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3608" y="4869160"/>
            <a:ext cx="1428750" cy="1428750"/>
          </a:xfrm>
          <a:prstGeom prst="rect">
            <a:avLst/>
          </a:prstGeom>
          <a:noFill/>
        </p:spPr>
      </p:pic>
      <p:pic>
        <p:nvPicPr>
          <p:cNvPr id="11" name="Picture 4" descr="http://im1-tub-ru.yandex.net/i?id=89042998-03-72&amp;n=21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020272" y="4653136"/>
            <a:ext cx="1428750" cy="1428750"/>
          </a:xfrm>
          <a:prstGeom prst="rect">
            <a:avLst/>
          </a:prstGeom>
          <a:noFill/>
        </p:spPr>
      </p:pic>
      <p:sp>
        <p:nvSpPr>
          <p:cNvPr id="12" name="Стрелка вниз 11"/>
          <p:cNvSpPr/>
          <p:nvPr/>
        </p:nvSpPr>
        <p:spPr>
          <a:xfrm rot="2450508">
            <a:off x="2627784" y="980728"/>
            <a:ext cx="360040" cy="432048"/>
          </a:xfrm>
          <a:prstGeom prst="down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низ 12"/>
          <p:cNvSpPr/>
          <p:nvPr/>
        </p:nvSpPr>
        <p:spPr>
          <a:xfrm rot="19007209">
            <a:off x="5700629" y="957023"/>
            <a:ext cx="332697" cy="483788"/>
          </a:xfrm>
          <a:prstGeom prst="down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низ 13"/>
          <p:cNvSpPr/>
          <p:nvPr/>
        </p:nvSpPr>
        <p:spPr>
          <a:xfrm>
            <a:off x="2123728" y="2060848"/>
            <a:ext cx="504056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низ 14"/>
          <p:cNvSpPr/>
          <p:nvPr/>
        </p:nvSpPr>
        <p:spPr>
          <a:xfrm>
            <a:off x="6300192" y="2060848"/>
            <a:ext cx="432048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3554" name="Picture 2" descr="http://im4-tub-ru.yandex.net/i?id=309099413-11-72&amp;n=21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635896" y="5013176"/>
            <a:ext cx="2419350" cy="14287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396280"/>
          </a:xfrm>
        </p:spPr>
        <p:txBody>
          <a:bodyPr>
            <a:normAutofit fontScale="90000"/>
          </a:bodyPr>
          <a:lstStyle/>
          <a:p>
            <a:r>
              <a:rPr lang="ru-RU" b="1" dirty="0" err="1" smtClean="0"/>
              <a:t>Маршрутизатор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395536" y="548680"/>
            <a:ext cx="8280920" cy="1675641"/>
          </a:xfrm>
          <a:prstGeom prst="rect">
            <a:avLst/>
          </a:prstGeom>
          <a:solidFill>
            <a:srgbClr val="F8CCD5"/>
          </a:solidFill>
          <a:ln w="12700">
            <a:solidFill>
              <a:schemeClr val="tx1"/>
            </a:solidFill>
          </a:ln>
        </p:spPr>
        <p:txBody>
          <a:bodyPr vert="horz" anchor="b" anchorCtr="0">
            <a:noAutofit/>
          </a:bodyPr>
          <a:lstStyle/>
          <a:p>
            <a:pPr>
              <a:spcBef>
                <a:spcPts val="600"/>
              </a:spcBef>
              <a:buClr>
                <a:schemeClr val="accent1"/>
              </a:buClr>
              <a:buSzPct val="76000"/>
            </a:pPr>
            <a:r>
              <a:rPr lang="ru-RU" sz="1900" dirty="0" smtClean="0">
                <a:solidFill>
                  <a:srgbClr val="C00000"/>
                </a:solidFill>
              </a:rPr>
              <a:t>Или </a:t>
            </a:r>
            <a:r>
              <a:rPr lang="ru-RU" sz="1900" dirty="0" err="1">
                <a:solidFill>
                  <a:srgbClr val="C00000"/>
                </a:solidFill>
              </a:rPr>
              <a:t>ро́утер</a:t>
            </a:r>
            <a:r>
              <a:rPr lang="ru-RU" sz="1900" dirty="0">
                <a:solidFill>
                  <a:srgbClr val="C00000"/>
                </a:solidFill>
              </a:rPr>
              <a:t> (от англ. </a:t>
            </a:r>
            <a:r>
              <a:rPr lang="ru-RU" sz="1900" dirty="0" err="1">
                <a:solidFill>
                  <a:srgbClr val="C00000"/>
                </a:solidFill>
              </a:rPr>
              <a:t>Router</a:t>
            </a:r>
            <a:r>
              <a:rPr lang="ru-RU" sz="1900" dirty="0">
                <a:solidFill>
                  <a:srgbClr val="C00000"/>
                </a:solidFill>
              </a:rPr>
              <a:t>) </a:t>
            </a:r>
            <a:r>
              <a:rPr lang="ru-RU" sz="2000" dirty="0">
                <a:solidFill>
                  <a:srgbClr val="00B050"/>
                </a:solidFill>
              </a:rPr>
              <a:t>– это элемент </a:t>
            </a:r>
            <a:r>
              <a:rPr lang="ru-RU" sz="2000" dirty="0" smtClean="0">
                <a:solidFill>
                  <a:srgbClr val="00B050"/>
                </a:solidFill>
              </a:rPr>
              <a:t>СПД, </a:t>
            </a:r>
            <a:r>
              <a:rPr lang="ru-RU" sz="2000" dirty="0">
                <a:solidFill>
                  <a:srgbClr val="00B050"/>
                </a:solidFill>
              </a:rPr>
              <a:t>реализующий функции взаимодействия в виде </a:t>
            </a:r>
            <a:r>
              <a:rPr lang="ru-RU" sz="2000" i="1" dirty="0">
                <a:solidFill>
                  <a:srgbClr val="00B050"/>
                </a:solidFill>
              </a:rPr>
              <a:t>выбора маршрута передачи данных </a:t>
            </a:r>
            <a:r>
              <a:rPr lang="ru-RU" sz="2000" dirty="0">
                <a:solidFill>
                  <a:srgbClr val="00B050"/>
                </a:solidFill>
              </a:rPr>
              <a:t>между несколькими сетями передачи данных либо сегментами одной сети, имеющими различную архитектуру или протоколы. Данное устройство производит преобразования на сетевом уровне.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67544" y="2420888"/>
            <a:ext cx="8064896" cy="1200329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rgbClr val="0000FF"/>
                </a:solidFill>
              </a:rPr>
              <a:t>Обычно </a:t>
            </a:r>
            <a:r>
              <a:rPr lang="ru-RU" dirty="0" err="1">
                <a:solidFill>
                  <a:srgbClr val="0000FF"/>
                </a:solidFill>
              </a:rPr>
              <a:t>маршрутизатор</a:t>
            </a:r>
            <a:r>
              <a:rPr lang="ru-RU" dirty="0">
                <a:solidFill>
                  <a:srgbClr val="0000FF"/>
                </a:solidFill>
              </a:rPr>
              <a:t> использует адрес получателя, указанный в пакетах данных, и определяет по таблице маршрутизации путь, по которому следует передать данные. Если в таблице маршрутизации для адреса нет описанного маршрута, пакет отбрасывается</a:t>
            </a:r>
            <a:r>
              <a:rPr lang="ru-RU" dirty="0" smtClean="0">
                <a:solidFill>
                  <a:srgbClr val="0000FF"/>
                </a:solidFill>
              </a:rPr>
              <a:t>.</a:t>
            </a:r>
            <a:endParaRPr lang="ru-RU" sz="1600" dirty="0">
              <a:solidFill>
                <a:srgbClr val="0000FF"/>
              </a:solidFill>
            </a:endParaRPr>
          </a:p>
        </p:txBody>
      </p:sp>
      <p:pic>
        <p:nvPicPr>
          <p:cNvPr id="24578" name="Picture 2" descr="http://im1-tub-ru.yandex.net/i?id=63974899-60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3645024"/>
            <a:ext cx="1981200" cy="1428750"/>
          </a:xfrm>
          <a:prstGeom prst="rect">
            <a:avLst/>
          </a:prstGeom>
          <a:noFill/>
        </p:spPr>
      </p:pic>
      <p:pic>
        <p:nvPicPr>
          <p:cNvPr id="24582" name="Picture 6" descr="http://im1-tub-ru.yandex.net/i?id=125351523-06-72&amp;n=21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75856" y="3645024"/>
            <a:ext cx="2228850" cy="1428750"/>
          </a:xfrm>
          <a:prstGeom prst="rect">
            <a:avLst/>
          </a:prstGeom>
          <a:noFill/>
        </p:spPr>
      </p:pic>
      <p:pic>
        <p:nvPicPr>
          <p:cNvPr id="24584" name="Picture 8" descr="http://www.netbym.ru/sites/default/files/cisco760974892%D0%B3%D0%B5%D1%88.jp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588224" y="3905672"/>
            <a:ext cx="2952328" cy="2952328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179512" y="5157192"/>
            <a:ext cx="6768752" cy="155679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vert="horz" anchor="b" anchorCtr="0">
            <a:noAutofit/>
          </a:bodyPr>
          <a:lstStyle/>
          <a:p>
            <a:pPr>
              <a:spcBef>
                <a:spcPct val="0"/>
              </a:spcBef>
            </a:pPr>
            <a:r>
              <a:rPr lang="ru-RU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Нередко </a:t>
            </a:r>
            <a:r>
              <a:rPr lang="ru-RU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маршрутизаторы</a:t>
            </a:r>
            <a:r>
              <a:rPr lang="ru-RU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могут осуществлять трансляцию адресов отправителя и получателя, фильтрацию транзитного потока данных на основе определённых правил с целью ограничения доступа, шифрование/дешифрование передаваемых данных и т.д</a:t>
            </a:r>
            <a:r>
              <a:rPr lang="ru-RU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</a:t>
            </a:r>
            <a:endParaRPr lang="ru-RU" sz="20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39628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Домашний роутер – это </a:t>
            </a:r>
            <a:r>
              <a:rPr lang="ru-RU" b="1" dirty="0" err="1" smtClean="0"/>
              <a:t>маршрутизатор</a:t>
            </a:r>
            <a:r>
              <a:rPr lang="ru-RU" b="1" dirty="0" smtClean="0"/>
              <a:t>?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179512" y="5157192"/>
            <a:ext cx="6768752" cy="155679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vert="horz" anchor="b" anchorCtr="0">
            <a:noAutofit/>
          </a:bodyPr>
          <a:lstStyle/>
          <a:p>
            <a:pPr>
              <a:spcBef>
                <a:spcPct val="0"/>
              </a:spcBef>
            </a:pPr>
            <a:r>
              <a:rPr lang="ru-RU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Нередко </a:t>
            </a:r>
            <a:r>
              <a:rPr lang="ru-RU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маршрутизаторы</a:t>
            </a:r>
            <a:r>
              <a:rPr lang="ru-RU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могут осуществлять трансляцию адресов отправителя и получателя, фильтрацию транзитного потока данных на основе определённых правил с целью ограничения доступа, шифрование/дешифрование передаваемых данных и т.д</a:t>
            </a:r>
            <a:r>
              <a:rPr lang="ru-RU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</a:t>
            </a:r>
            <a:endParaRPr lang="ru-RU" sz="20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85720" y="1500174"/>
            <a:ext cx="5286412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1300" dirty="0" smtClean="0"/>
              <a:t>C:\Users\Users&gt;</a:t>
            </a:r>
            <a:r>
              <a:rPr lang="en-SG" sz="1300" dirty="0" err="1" smtClean="0"/>
              <a:t>ipconfig</a:t>
            </a:r>
            <a:endParaRPr lang="en-SG" sz="1300" dirty="0" smtClean="0"/>
          </a:p>
          <a:p>
            <a:r>
              <a:rPr lang="en-SG" sz="1300" dirty="0" smtClean="0"/>
              <a:t> </a:t>
            </a:r>
          </a:p>
          <a:p>
            <a:r>
              <a:rPr lang="en-SG" sz="1300" dirty="0" err="1" smtClean="0"/>
              <a:t>Настройка</a:t>
            </a:r>
            <a:r>
              <a:rPr lang="en-SG" sz="1300" dirty="0" smtClean="0"/>
              <a:t> </a:t>
            </a:r>
            <a:r>
              <a:rPr lang="en-SG" sz="1300" dirty="0" err="1" smtClean="0"/>
              <a:t>протокола</a:t>
            </a:r>
            <a:r>
              <a:rPr lang="en-SG" sz="1300" dirty="0" smtClean="0"/>
              <a:t> IP </a:t>
            </a:r>
            <a:r>
              <a:rPr lang="en-SG" sz="1300" dirty="0" err="1" smtClean="0"/>
              <a:t>для</a:t>
            </a:r>
            <a:r>
              <a:rPr lang="en-SG" sz="1300" dirty="0" smtClean="0"/>
              <a:t> Windows</a:t>
            </a:r>
          </a:p>
          <a:p>
            <a:r>
              <a:rPr lang="en-SG" sz="1300" dirty="0" smtClean="0"/>
              <a:t> </a:t>
            </a:r>
          </a:p>
          <a:p>
            <a:r>
              <a:rPr lang="en-SG" sz="1300" dirty="0" smtClean="0"/>
              <a:t>Ethernet adapter Ethernet:</a:t>
            </a:r>
          </a:p>
          <a:p>
            <a:r>
              <a:rPr lang="en-SG" sz="1300" dirty="0" smtClean="0"/>
              <a:t> </a:t>
            </a:r>
          </a:p>
          <a:p>
            <a:r>
              <a:rPr lang="en-SG" sz="1300" dirty="0" smtClean="0"/>
              <a:t>   </a:t>
            </a:r>
            <a:r>
              <a:rPr lang="en-SG" sz="1300" dirty="0" err="1" smtClean="0"/>
              <a:t>Состояние</a:t>
            </a:r>
            <a:r>
              <a:rPr lang="en-SG" sz="1300" dirty="0" smtClean="0"/>
              <a:t> </a:t>
            </a:r>
            <a:r>
              <a:rPr lang="en-SG" sz="1300" dirty="0" err="1" smtClean="0"/>
              <a:t>среды</a:t>
            </a:r>
            <a:r>
              <a:rPr lang="en-SG" sz="1300" dirty="0" smtClean="0"/>
              <a:t>. . . . . . . . : </a:t>
            </a:r>
            <a:r>
              <a:rPr lang="en-SG" sz="1300" dirty="0" err="1" smtClean="0"/>
              <a:t>Среда</a:t>
            </a:r>
            <a:r>
              <a:rPr lang="en-SG" sz="1300" dirty="0" smtClean="0"/>
              <a:t> </a:t>
            </a:r>
            <a:r>
              <a:rPr lang="en-SG" sz="1300" dirty="0" err="1" smtClean="0"/>
              <a:t>передачи</a:t>
            </a:r>
            <a:r>
              <a:rPr lang="en-SG" sz="1300" dirty="0" smtClean="0"/>
              <a:t> </a:t>
            </a:r>
            <a:r>
              <a:rPr lang="en-SG" sz="1300" dirty="0" err="1" smtClean="0"/>
              <a:t>недоступна</a:t>
            </a:r>
            <a:r>
              <a:rPr lang="en-SG" sz="1300" dirty="0" smtClean="0"/>
              <a:t>.</a:t>
            </a:r>
          </a:p>
          <a:p>
            <a:r>
              <a:rPr lang="en-SG" sz="1300" dirty="0" smtClean="0"/>
              <a:t>   DNS-</a:t>
            </a:r>
            <a:r>
              <a:rPr lang="en-SG" sz="1300" dirty="0" err="1" smtClean="0"/>
              <a:t>суффикс</a:t>
            </a:r>
            <a:r>
              <a:rPr lang="en-SG" sz="1300" dirty="0" smtClean="0"/>
              <a:t> </a:t>
            </a:r>
            <a:r>
              <a:rPr lang="en-SG" sz="1300" dirty="0" err="1" smtClean="0"/>
              <a:t>подключения</a:t>
            </a:r>
            <a:r>
              <a:rPr lang="en-SG" sz="1300" dirty="0" smtClean="0"/>
              <a:t> . . . . . :</a:t>
            </a:r>
          </a:p>
          <a:p>
            <a:r>
              <a:rPr lang="en-SG" sz="1300" dirty="0" smtClean="0"/>
              <a:t> </a:t>
            </a:r>
          </a:p>
          <a:p>
            <a:r>
              <a:rPr lang="en-SG" sz="1300" dirty="0" err="1" smtClean="0"/>
              <a:t>Адаптер</a:t>
            </a:r>
            <a:r>
              <a:rPr lang="en-SG" sz="1300" dirty="0" smtClean="0"/>
              <a:t> </a:t>
            </a:r>
            <a:r>
              <a:rPr lang="en-SG" sz="1300" dirty="0" err="1" smtClean="0"/>
              <a:t>беспроводной</a:t>
            </a:r>
            <a:r>
              <a:rPr lang="en-SG" sz="1300" dirty="0" smtClean="0"/>
              <a:t> </a:t>
            </a:r>
            <a:r>
              <a:rPr lang="en-SG" sz="1300" dirty="0" err="1" smtClean="0"/>
              <a:t>локальной</a:t>
            </a:r>
            <a:r>
              <a:rPr lang="en-SG" sz="1300" dirty="0" smtClean="0"/>
              <a:t> </a:t>
            </a:r>
            <a:r>
              <a:rPr lang="en-SG" sz="1300" dirty="0" err="1" smtClean="0"/>
              <a:t>сети</a:t>
            </a:r>
            <a:r>
              <a:rPr lang="en-SG" sz="1300" dirty="0" smtClean="0"/>
              <a:t> </a:t>
            </a:r>
            <a:r>
              <a:rPr lang="en-SG" sz="1300" dirty="0" err="1" smtClean="0"/>
              <a:t>Беспроводная</a:t>
            </a:r>
            <a:r>
              <a:rPr lang="en-SG" sz="1300" dirty="0" smtClean="0"/>
              <a:t> </a:t>
            </a:r>
            <a:r>
              <a:rPr lang="en-SG" sz="1300" dirty="0" err="1" smtClean="0"/>
              <a:t>сеть</a:t>
            </a:r>
            <a:r>
              <a:rPr lang="en-SG" sz="1300" dirty="0" smtClean="0"/>
              <a:t>:</a:t>
            </a:r>
          </a:p>
          <a:p>
            <a:r>
              <a:rPr lang="en-SG" sz="1300" dirty="0" smtClean="0"/>
              <a:t> </a:t>
            </a:r>
          </a:p>
          <a:p>
            <a:r>
              <a:rPr lang="en-SG" sz="1300" dirty="0" smtClean="0"/>
              <a:t>   DNS-</a:t>
            </a:r>
            <a:r>
              <a:rPr lang="en-SG" sz="1300" dirty="0" err="1" smtClean="0"/>
              <a:t>суффикс</a:t>
            </a:r>
            <a:r>
              <a:rPr lang="en-SG" sz="1300" dirty="0" smtClean="0"/>
              <a:t> </a:t>
            </a:r>
            <a:r>
              <a:rPr lang="en-SG" sz="1300" dirty="0" err="1" smtClean="0"/>
              <a:t>подключения</a:t>
            </a:r>
            <a:r>
              <a:rPr lang="en-SG" sz="1300" dirty="0" smtClean="0"/>
              <a:t> . . . . . :</a:t>
            </a:r>
          </a:p>
          <a:p>
            <a:r>
              <a:rPr lang="en-SG" sz="1300" dirty="0" smtClean="0"/>
              <a:t>   IPv4-адрес. . . . . . . . . . . . : </a:t>
            </a:r>
            <a:r>
              <a:rPr lang="en-SG" sz="1300" b="1" dirty="0" smtClean="0"/>
              <a:t>192.168.0.102</a:t>
            </a:r>
          </a:p>
          <a:p>
            <a:r>
              <a:rPr lang="en-SG" sz="1300" dirty="0" smtClean="0"/>
              <a:t>   </a:t>
            </a:r>
            <a:r>
              <a:rPr lang="en-SG" sz="1300" dirty="0" err="1" smtClean="0"/>
              <a:t>Маска</a:t>
            </a:r>
            <a:r>
              <a:rPr lang="en-SG" sz="1300" dirty="0" smtClean="0"/>
              <a:t> </a:t>
            </a:r>
            <a:r>
              <a:rPr lang="en-SG" sz="1300" dirty="0" err="1" smtClean="0"/>
              <a:t>подсети</a:t>
            </a:r>
            <a:r>
              <a:rPr lang="en-SG" sz="1300" dirty="0" smtClean="0"/>
              <a:t> . . . . . . . . . . : 255.255.255.0</a:t>
            </a:r>
          </a:p>
          <a:p>
            <a:r>
              <a:rPr lang="en-SG" sz="1300" dirty="0" smtClean="0"/>
              <a:t>   </a:t>
            </a:r>
            <a:r>
              <a:rPr lang="en-SG" sz="1300" dirty="0" err="1" smtClean="0"/>
              <a:t>Основной</a:t>
            </a:r>
            <a:r>
              <a:rPr lang="en-SG" sz="1300" dirty="0" smtClean="0"/>
              <a:t> </a:t>
            </a:r>
            <a:r>
              <a:rPr lang="en-SG" sz="1300" dirty="0" err="1" smtClean="0"/>
              <a:t>шлюз</a:t>
            </a:r>
            <a:r>
              <a:rPr lang="en-SG" sz="1300" dirty="0" smtClean="0"/>
              <a:t>. . . . . . . . . : 192.168.0.1</a:t>
            </a:r>
          </a:p>
          <a:p>
            <a:endParaRPr lang="en-SG" sz="13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39628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Домашний роутер – это </a:t>
            </a:r>
            <a:r>
              <a:rPr lang="ru-RU" b="1" dirty="0" err="1" smtClean="0"/>
              <a:t>маршрутизатор</a:t>
            </a:r>
            <a:r>
              <a:rPr lang="ru-RU" b="1" dirty="0" smtClean="0"/>
              <a:t>?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285720" y="5572140"/>
            <a:ext cx="6768752" cy="57034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vert="horz" anchor="b" anchorCtr="0">
            <a:noAutofit/>
          </a:bodyPr>
          <a:lstStyle/>
          <a:p>
            <a:pPr>
              <a:spcBef>
                <a:spcPct val="0"/>
              </a:spcBef>
            </a:pPr>
            <a:r>
              <a:rPr lang="en-SG" sz="12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https://2ip.ru/whois/#</a:t>
            </a:r>
            <a:r>
              <a:rPr lang="en-SG" sz="12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result-anchor</a:t>
            </a:r>
            <a:endParaRPr lang="ru-RU" sz="1200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>
              <a:spcBef>
                <a:spcPct val="0"/>
              </a:spcBef>
            </a:pPr>
            <a:r>
              <a:rPr lang="ru-RU" sz="12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Оказывается, это подсеть </a:t>
            </a:r>
            <a:r>
              <a:rPr lang="en-US" sz="12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/24 – </a:t>
            </a:r>
            <a:r>
              <a:rPr lang="ru-RU" sz="12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только 254 компьютера видят друг друга.</a:t>
            </a:r>
            <a:endParaRPr lang="ru-RU" sz="12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28596" y="714356"/>
            <a:ext cx="5286412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1300" dirty="0" smtClean="0"/>
              <a:t>https://www.iplocation.net/ip-lookup</a:t>
            </a:r>
            <a:endParaRPr lang="en-SG" sz="1300" dirty="0"/>
          </a:p>
        </p:txBody>
      </p:sp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57338" y="1414463"/>
            <a:ext cx="6029325" cy="402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2259360"/>
          </a:xfrm>
          <a:solidFill>
            <a:schemeClr val="accent3">
              <a:lumMod val="60000"/>
              <a:lumOff val="40000"/>
            </a:schemeClr>
          </a:solidFill>
        </p:spPr>
        <p:txBody>
          <a:bodyPr vert="horz" anchor="b" anchorCtr="0">
            <a:noAutofit/>
          </a:bodyPr>
          <a:lstStyle/>
          <a:p>
            <a:r>
              <a:rPr lang="ru-RU" sz="2000" dirty="0" err="1" smtClean="0"/>
              <a:t>Маршрутизаторы</a:t>
            </a:r>
            <a:r>
              <a:rPr lang="ru-RU" sz="2000" dirty="0" smtClean="0"/>
              <a:t> помогают уменьшить загрузку сети, благодаря её разделению на сегменты, а также благодаря фильтрации пакетов. В основном их применяют для объединения сетей разных типов, зачастую несовместимых по архитектуре и протоколам. Нередко </a:t>
            </a:r>
            <a:r>
              <a:rPr lang="ru-RU" sz="2000" dirty="0" err="1" smtClean="0"/>
              <a:t>маршрутизатор</a:t>
            </a:r>
            <a:r>
              <a:rPr lang="ru-RU" sz="2000" dirty="0" smtClean="0"/>
              <a:t> используется для обеспечения доступа из локальной сети в глобальную сеть Интернет,  осуществляя функции трансляции адресов и межсетевого экрана.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860032" y="2564904"/>
            <a:ext cx="3960440" cy="341632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rgbClr val="0000FF"/>
                </a:solidFill>
              </a:rPr>
              <a:t>В качестве </a:t>
            </a:r>
            <a:r>
              <a:rPr lang="ru-RU" dirty="0" err="1">
                <a:solidFill>
                  <a:srgbClr val="0000FF"/>
                </a:solidFill>
              </a:rPr>
              <a:t>маршрутизатора</a:t>
            </a:r>
            <a:r>
              <a:rPr lang="ru-RU" dirty="0">
                <a:solidFill>
                  <a:srgbClr val="0000FF"/>
                </a:solidFill>
              </a:rPr>
              <a:t> может выступать как специализированное (аппаратное) устройство, так и обычный компьютер, выполняющий функции </a:t>
            </a:r>
            <a:r>
              <a:rPr lang="ru-RU" dirty="0" err="1">
                <a:solidFill>
                  <a:srgbClr val="0000FF"/>
                </a:solidFill>
              </a:rPr>
              <a:t>маршрутизатора</a:t>
            </a:r>
            <a:r>
              <a:rPr lang="ru-RU" dirty="0">
                <a:solidFill>
                  <a:srgbClr val="0000FF"/>
                </a:solidFill>
              </a:rPr>
              <a:t>. Существует несколько пакетов программного обеспечения  с помощью которого можно превратить ПК в высокопроизводительный и многофункциональный </a:t>
            </a:r>
            <a:r>
              <a:rPr lang="ru-RU" dirty="0" err="1">
                <a:solidFill>
                  <a:srgbClr val="0000FF"/>
                </a:solidFill>
              </a:rPr>
              <a:t>маршрутизатор</a:t>
            </a:r>
            <a:r>
              <a:rPr lang="ru-RU" dirty="0">
                <a:solidFill>
                  <a:srgbClr val="0000FF"/>
                </a:solidFill>
              </a:rPr>
              <a:t>.</a:t>
            </a:r>
          </a:p>
          <a:p>
            <a:endParaRPr lang="ru-RU" dirty="0">
              <a:solidFill>
                <a:srgbClr val="0000FF"/>
              </a:solidFill>
            </a:endParaRPr>
          </a:p>
        </p:txBody>
      </p:sp>
      <p:pic>
        <p:nvPicPr>
          <p:cNvPr id="25602" name="Picture 2" descr="http://img508.imageshack.us/img508/3113/routeruh0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2636912"/>
            <a:ext cx="3448050" cy="33528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540296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Шлюз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467544" y="692696"/>
            <a:ext cx="8280920" cy="969496"/>
          </a:xfrm>
          <a:prstGeom prst="rect">
            <a:avLst/>
          </a:prstGeom>
          <a:solidFill>
            <a:srgbClr val="F8CCD5"/>
          </a:solidFill>
          <a:ln w="12700">
            <a:solidFill>
              <a:schemeClr val="tx1"/>
            </a:solidFill>
          </a:ln>
        </p:spPr>
        <p:txBody>
          <a:bodyPr vert="horz" anchor="b" anchorCtr="0">
            <a:noAutofit/>
          </a:bodyPr>
          <a:lstStyle/>
          <a:p>
            <a:pPr>
              <a:spcBef>
                <a:spcPts val="600"/>
              </a:spcBef>
              <a:buClr>
                <a:schemeClr val="accent1"/>
              </a:buClr>
              <a:buSzPct val="76000"/>
            </a:pPr>
            <a:r>
              <a:rPr lang="ru-RU" sz="2000" dirty="0">
                <a:solidFill>
                  <a:srgbClr val="00B050"/>
                </a:solidFill>
              </a:rPr>
              <a:t>Это элемент сети передачи данных, представляющий собой совокупность аппаратных и программных средств, которое передает данные, между несовместимыми сетями или приложениями.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95536" y="1844824"/>
            <a:ext cx="2952328" cy="2308324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rgbClr val="0000FF"/>
                </a:solidFill>
              </a:rPr>
              <a:t>Типичный шлюз включает в себя средство разборки/сборки пакетов, и преобразования протоколов, а также в случае необходимости, </a:t>
            </a:r>
            <a:r>
              <a:rPr lang="ru-RU" dirty="0" err="1">
                <a:solidFill>
                  <a:srgbClr val="0000FF"/>
                </a:solidFill>
              </a:rPr>
              <a:t>переформатировки</a:t>
            </a:r>
            <a:r>
              <a:rPr lang="ru-RU" dirty="0">
                <a:solidFill>
                  <a:srgbClr val="0000FF"/>
                </a:solidFill>
              </a:rPr>
              <a:t> данных при передаче.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635896" y="1844824"/>
            <a:ext cx="5040560" cy="1200329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solidFill>
                  <a:srgbClr val="0070C0"/>
                </a:solidFill>
              </a:rPr>
              <a:t>Шлюзы, в зависимости от того, где они посредничают, могут работать на сетевом, транспортном, сеансовом, представлении данных и прикладном уровне.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95536" y="4071942"/>
            <a:ext cx="2952328" cy="220486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vert="horz" anchor="b" anchorCtr="0">
            <a:noAutofit/>
          </a:bodyPr>
          <a:lstStyle/>
          <a:p>
            <a:pPr>
              <a:spcBef>
                <a:spcPct val="0"/>
              </a:spcBef>
            </a:pPr>
            <a:r>
              <a:rPr lang="ru-RU" sz="17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Шлюз передаёт протоколы одного типа физической среды в протоколы другой физической среды (сети). Например, при соединении компьютера с Интернетом очень часто используется шлюз.</a:t>
            </a:r>
          </a:p>
        </p:txBody>
      </p:sp>
      <p:pic>
        <p:nvPicPr>
          <p:cNvPr id="26626" name="Picture 2" descr="http://deflab.ru/images/blog/setevoi_shluz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07904" y="3212976"/>
            <a:ext cx="4772025" cy="28670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540296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Абонентские устройства</a:t>
            </a:r>
            <a:r>
              <a:rPr lang="ru-RU" dirty="0" smtClean="0"/>
              <a:t> (АУ).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23528" y="692696"/>
            <a:ext cx="8229600" cy="936104"/>
          </a:xfrm>
          <a:solidFill>
            <a:srgbClr val="F8CCD5"/>
          </a:solidFill>
          <a:ln w="12700">
            <a:solidFill>
              <a:schemeClr val="tx1"/>
            </a:solidFill>
          </a:ln>
        </p:spPr>
        <p:txBody>
          <a:bodyPr vert="horz" anchor="b" anchorCtr="0">
            <a:noAutofit/>
          </a:bodyPr>
          <a:lstStyle/>
          <a:p>
            <a:pPr marL="0" indent="0">
              <a:buNone/>
            </a:pPr>
            <a:r>
              <a:rPr lang="ru-RU" sz="1800" dirty="0" smtClean="0">
                <a:solidFill>
                  <a:srgbClr val="00B050"/>
                </a:solidFill>
              </a:rPr>
              <a:t>Основной функцией АУ является организация взаимодействия между сетью передачи данных (конкретным ее узлом) и пользователем. Используемое при этом оборудование состоит из двух основных элементов ООД и АПД.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51520" y="1772816"/>
            <a:ext cx="4464496" cy="4247317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rgbClr val="0000FF"/>
                </a:solidFill>
              </a:rPr>
              <a:t>Любой узел сети представляет собой совокупность взаимосвязанных между собой аппаратных и программных средств приема, обработки, распределения и передачи информации. Назначение узла сети состоит в том, чтобы с помощью технических средств принять информацию, поступающую по входным каналам (линиям), обработать всю или какую-то ее часть, выбрать путь дальнейшей передачи информации как внутри самого узла, так и среди исходящих из узла каналов (линий). То есть, распределить информацию и осуществить ее передачу по выбранному пути.</a:t>
            </a:r>
          </a:p>
        </p:txBody>
      </p:sp>
      <p:pic>
        <p:nvPicPr>
          <p:cNvPr id="27650" name="Picture 2" descr="http://infocom.uz/wp-content/files/uploads/iptv_12_2_2008_2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8024" y="1844824"/>
            <a:ext cx="4581525" cy="2657476"/>
          </a:xfrm>
          <a:prstGeom prst="rect">
            <a:avLst/>
          </a:prstGeom>
          <a:noFill/>
        </p:spPr>
      </p:pic>
      <p:pic>
        <p:nvPicPr>
          <p:cNvPr id="27652" name="Picture 4" descr="http://im3-tub-ru.yandex.net/i?id=230564627-07-72&amp;n=21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76056" y="4725144"/>
            <a:ext cx="2857500" cy="10001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84312"/>
          </a:xfrm>
          <a:solidFill>
            <a:schemeClr val="accent3">
              <a:lumMod val="60000"/>
              <a:lumOff val="40000"/>
            </a:schemeClr>
          </a:solidFill>
        </p:spPr>
        <p:txBody>
          <a:bodyPr vert="horz" anchor="b" anchorCtr="0">
            <a:noAutofit/>
          </a:bodyPr>
          <a:lstStyle/>
          <a:p>
            <a:r>
              <a:rPr lang="ru-RU" sz="2000" dirty="0" smtClean="0"/>
              <a:t>Для выполнения указанных функций узел связи должен содержать следующее оборудование: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2641848"/>
          </a:xfrm>
        </p:spPr>
        <p:txBody>
          <a:bodyPr/>
          <a:lstStyle/>
          <a:p>
            <a:pPr marL="625475" lvl="0" indent="-273050"/>
            <a:r>
              <a:rPr lang="ru-RU" sz="2000" dirty="0" smtClean="0"/>
              <a:t>Устройство физического ввода/вывода (кросс).</a:t>
            </a:r>
          </a:p>
          <a:p>
            <a:pPr marL="625475" lvl="0" indent="-273050"/>
            <a:r>
              <a:rPr lang="ru-RU" sz="2000" dirty="0" smtClean="0"/>
              <a:t>Управляющее устройство (централизованное для узла, либо распределенное по элементам, входящим в состав узла).</a:t>
            </a:r>
          </a:p>
          <a:p>
            <a:pPr marL="625475" lvl="0" indent="-273050"/>
            <a:r>
              <a:rPr lang="ru-RU" sz="2000" dirty="0" smtClean="0"/>
              <a:t>Элементы сети, выполняющие возложенные на узел сети функции. </a:t>
            </a:r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395536" y="2996952"/>
            <a:ext cx="2376264" cy="2308324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pPr algn="just"/>
            <a:r>
              <a:rPr lang="ru-RU" dirty="0">
                <a:solidFill>
                  <a:srgbClr val="663300"/>
                </a:solidFill>
              </a:rPr>
              <a:t>Входящие и исходящие каналы, абонентские линии  включаются в кросс, где осуществляются долговременные (кроссовые) соединения.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51520" y="5589240"/>
            <a:ext cx="8496944" cy="648072"/>
          </a:xfrm>
          <a:prstGeom prst="rect">
            <a:avLst/>
          </a:prstGeom>
          <a:gradFill>
            <a:gsLst>
              <a:gs pos="0">
                <a:srgbClr val="E6DCAC"/>
              </a:gs>
              <a:gs pos="12000">
                <a:srgbClr val="E6D78A"/>
              </a:gs>
              <a:gs pos="30000">
                <a:srgbClr val="C7AC4C"/>
              </a:gs>
              <a:gs pos="45000">
                <a:srgbClr val="E6D78A"/>
              </a:gs>
              <a:gs pos="77000">
                <a:srgbClr val="C7AC4C"/>
              </a:gs>
              <a:gs pos="100000">
                <a:srgbClr val="E6DCAC"/>
              </a:gs>
            </a:gsLst>
            <a:lin ang="5400000" scaled="0"/>
          </a:gradFill>
        </p:spPr>
        <p:txBody>
          <a:bodyPr vert="horz" anchor="b" anchorCtr="0">
            <a:noAutofit/>
          </a:bodyPr>
          <a:lstStyle/>
          <a:p>
            <a:pPr algn="ctr">
              <a:spcBef>
                <a:spcPct val="0"/>
              </a:spcBef>
            </a:pPr>
            <a:endParaRPr lang="ru-RU" sz="1600" b="1" dirty="0">
              <a:solidFill>
                <a:schemeClr val="accent2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  <a:p>
            <a:pPr algn="ctr">
              <a:spcBef>
                <a:spcPct val="0"/>
              </a:spcBef>
            </a:pPr>
            <a:r>
              <a:rPr lang="ru-RU" dirty="0" smtClean="0">
                <a:solidFill>
                  <a:srgbClr val="0033CC"/>
                </a:solidFill>
                <a:latin typeface="+mj-lt"/>
                <a:ea typeface="+mj-ea"/>
                <a:cs typeface="+mj-cs"/>
              </a:rPr>
              <a:t>Кросс – это единственный элемент сети, входящий в состав узла сети и не содержащий встроенного либо внешнего устройства управления</a:t>
            </a:r>
            <a:endParaRPr lang="ru-RU" dirty="0">
              <a:solidFill>
                <a:srgbClr val="0033CC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28674" name="Picture 2" descr="Схема применения FlexDSL Discover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0" y="2852936"/>
            <a:ext cx="6096000" cy="26384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8229600" cy="1143000"/>
          </a:xfrm>
          <a:solidFill>
            <a:schemeClr val="accent4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r>
              <a:rPr lang="ru-RU" sz="2400" dirty="0" smtClean="0"/>
              <a:t>В общем виде основные элементы сети передачи данных, предназначенные для коммутации узлов </a:t>
            </a:r>
            <a:r>
              <a:rPr lang="ru-RU" sz="2400" dirty="0" smtClean="0"/>
              <a:t>сети, </a:t>
            </a:r>
            <a:r>
              <a:rPr lang="ru-RU" sz="2400" dirty="0" smtClean="0"/>
              <a:t>можно подразделить на следующие группы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779912" y="1700808"/>
            <a:ext cx="3600400" cy="3672408"/>
          </a:xfrm>
        </p:spPr>
        <p:txBody>
          <a:bodyPr>
            <a:normAutofit/>
          </a:bodyPr>
          <a:lstStyle/>
          <a:p>
            <a:pPr lvl="0"/>
            <a:r>
              <a:rPr lang="ru-RU" sz="2400" dirty="0" smtClean="0"/>
              <a:t>Коммутаторы</a:t>
            </a:r>
          </a:p>
          <a:p>
            <a:pPr lvl="0"/>
            <a:r>
              <a:rPr lang="ru-RU" sz="2400" dirty="0" smtClean="0"/>
              <a:t>Концентраторы</a:t>
            </a:r>
          </a:p>
          <a:p>
            <a:pPr lvl="0"/>
            <a:r>
              <a:rPr lang="ru-RU" sz="2400" dirty="0" smtClean="0"/>
              <a:t>Мультиплексоры</a:t>
            </a:r>
          </a:p>
          <a:p>
            <a:pPr lvl="0"/>
            <a:r>
              <a:rPr lang="ru-RU" sz="2400" dirty="0" smtClean="0"/>
              <a:t>Мосты</a:t>
            </a:r>
          </a:p>
          <a:p>
            <a:pPr lvl="0"/>
            <a:r>
              <a:rPr lang="ru-RU" sz="2400" dirty="0" err="1" smtClean="0"/>
              <a:t>Маршрутизаторы</a:t>
            </a:r>
            <a:endParaRPr lang="ru-RU" sz="2400" dirty="0" smtClean="0"/>
          </a:p>
          <a:p>
            <a:pPr lvl="0"/>
            <a:r>
              <a:rPr lang="ru-RU" sz="2400" dirty="0" smtClean="0"/>
              <a:t>Шлюзы</a:t>
            </a:r>
          </a:p>
          <a:p>
            <a:r>
              <a:rPr lang="ru-RU" sz="2400" dirty="0" smtClean="0"/>
              <a:t>Абонентские устройства</a:t>
            </a:r>
            <a:endParaRPr lang="ru-RU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467544" y="5445224"/>
            <a:ext cx="8064896" cy="92333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rgbClr val="002060"/>
                </a:solidFill>
              </a:rPr>
              <a:t>Физически реализованные устройства могут представлять собой интегральные комбинации, выполняющие функции нескольких элементов сети различного типа. </a:t>
            </a:r>
          </a:p>
        </p:txBody>
      </p:sp>
      <p:pic>
        <p:nvPicPr>
          <p:cNvPr id="15362" name="Picture 2" descr="http://www.21nn.ru/2011/12/router2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997" y="1740647"/>
            <a:ext cx="3665747" cy="2974237"/>
          </a:xfrm>
          <a:prstGeom prst="rect">
            <a:avLst/>
          </a:prstGeom>
          <a:noFill/>
        </p:spPr>
      </p:pic>
      <p:pic>
        <p:nvPicPr>
          <p:cNvPr id="15364" name="Picture 4" descr="http://readmas.ru/wp-content/filesall/2012/12/s_chego_nachinat_raskrutku_sobstvennogo_sajta_readmas.ru_03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88225" y="1857364"/>
            <a:ext cx="2198618" cy="164587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324272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Коммутатор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95536" y="692696"/>
            <a:ext cx="8229600" cy="1512168"/>
          </a:xfrm>
          <a:solidFill>
            <a:srgbClr val="F8CCD5"/>
          </a:solidFill>
          <a:ln w="12700">
            <a:solidFill>
              <a:schemeClr val="tx1"/>
            </a:solidFill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200" dirty="0" smtClean="0">
                <a:solidFill>
                  <a:srgbClr val="00B050"/>
                </a:solidFill>
              </a:rPr>
              <a:t>Это элемент сети передачи данных, реализующий функции коммутации канала и (или) пакетов и (или) сообщений. В общем случае коммутаторы подразделяются на коммутаторы каналов, коммутаторы пакетов, коммутаторы сообщений. </a:t>
            </a:r>
            <a:endParaRPr lang="ru-RU" sz="2200" dirty="0">
              <a:solidFill>
                <a:srgbClr val="00B05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5536" y="2564904"/>
            <a:ext cx="3744416" cy="2308324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lvl="0"/>
            <a:r>
              <a:rPr lang="ru-RU" i="1" dirty="0">
                <a:solidFill>
                  <a:srgbClr val="FF6600"/>
                </a:solidFill>
              </a:rPr>
              <a:t>Коммутатор каналов</a:t>
            </a:r>
            <a:r>
              <a:rPr lang="ru-RU" dirty="0">
                <a:solidFill>
                  <a:srgbClr val="FF6600"/>
                </a:solidFill>
              </a:rPr>
              <a:t> </a:t>
            </a:r>
            <a:r>
              <a:rPr lang="ru-RU" dirty="0"/>
              <a:t>реализуют процесс, который по запросу осуществляет соединения двух или более ООД, и обеспечивает монопольное использование канала передачи данных до тех пор, пока соединение не будет разъединено.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932040" y="2780928"/>
            <a:ext cx="3744416" cy="203132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lvl="0"/>
            <a:r>
              <a:rPr lang="ru-RU" i="1" dirty="0">
                <a:solidFill>
                  <a:srgbClr val="FF6600"/>
                </a:solidFill>
              </a:rPr>
              <a:t>Коммутатор сообщений </a:t>
            </a:r>
            <a:r>
              <a:rPr lang="ru-RU" dirty="0"/>
              <a:t>реализует процесс пересылки данных, включающий прием сообщения, хранение, маршрутизацию и дальнейшую передачу вышеуказанного сообщения не нарушая его целостности.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23528" y="5013176"/>
            <a:ext cx="8640960" cy="120032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lvl="0"/>
            <a:r>
              <a:rPr lang="ru-RU" i="1" dirty="0">
                <a:solidFill>
                  <a:srgbClr val="FF6600"/>
                </a:solidFill>
              </a:rPr>
              <a:t>Коммутатор пакетов </a:t>
            </a:r>
            <a:r>
              <a:rPr lang="ru-RU" dirty="0"/>
              <a:t>аналогичен коммутатору сообщений, когда сообщение представлено в виде адресуемых пакетов. Канал передачи занимается только во время передачи пакета, и по ее завершению освобождается для передачи других пакетов. </a:t>
            </a:r>
          </a:p>
        </p:txBody>
      </p:sp>
      <p:sp>
        <p:nvSpPr>
          <p:cNvPr id="7" name="Стрелка вниз 6"/>
          <p:cNvSpPr/>
          <p:nvPr/>
        </p:nvSpPr>
        <p:spPr>
          <a:xfrm>
            <a:off x="1691680" y="2204864"/>
            <a:ext cx="484632" cy="360040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низ 7"/>
          <p:cNvSpPr/>
          <p:nvPr/>
        </p:nvSpPr>
        <p:spPr>
          <a:xfrm>
            <a:off x="6660232" y="2204864"/>
            <a:ext cx="432048" cy="576064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низ 8"/>
          <p:cNvSpPr/>
          <p:nvPr/>
        </p:nvSpPr>
        <p:spPr>
          <a:xfrm>
            <a:off x="4427984" y="2204864"/>
            <a:ext cx="288032" cy="2808312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8CCD5"/>
          </a:solidFill>
          <a:ln w="12700">
            <a:solidFill>
              <a:schemeClr val="tx1"/>
            </a:solidFill>
          </a:ln>
        </p:spPr>
        <p:txBody>
          <a:bodyPr vert="horz">
            <a:noAutofit/>
          </a:bodyPr>
          <a:lstStyle/>
          <a:p>
            <a:pPr>
              <a:spcBef>
                <a:spcPts val="600"/>
              </a:spcBef>
              <a:buClr>
                <a:schemeClr val="accent1"/>
              </a:buClr>
              <a:buSzPct val="76000"/>
            </a:pPr>
            <a:r>
              <a:rPr lang="ru-RU" sz="2200" dirty="0" smtClean="0">
                <a:solidFill>
                  <a:srgbClr val="00B050"/>
                </a:solidFill>
                <a:latin typeface="+mn-lt"/>
                <a:ea typeface="+mn-ea"/>
                <a:cs typeface="+mn-cs"/>
              </a:rPr>
              <a:t>Коммутатор, который также называется «свитч» (жарг. от англ. </a:t>
            </a:r>
            <a:r>
              <a:rPr lang="ru-RU" sz="2200" dirty="0" err="1" smtClean="0">
                <a:solidFill>
                  <a:srgbClr val="00B050"/>
                </a:solidFill>
                <a:latin typeface="+mn-lt"/>
                <a:ea typeface="+mn-ea"/>
                <a:cs typeface="+mn-cs"/>
              </a:rPr>
              <a:t>switch</a:t>
            </a:r>
            <a:r>
              <a:rPr lang="ru-RU" sz="2200" dirty="0" smtClean="0">
                <a:solidFill>
                  <a:srgbClr val="00B050"/>
                </a:solidFill>
                <a:latin typeface="+mn-lt"/>
                <a:ea typeface="+mn-ea"/>
                <a:cs typeface="+mn-cs"/>
              </a:rPr>
              <a:t> – переключатель), производит соединения нескольких узлов компьютерной сети в пределах одного сегмента.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95536" y="1340768"/>
            <a:ext cx="8229600" cy="936104"/>
          </a:xfrm>
          <a:solidFill>
            <a:srgbClr val="FF0000"/>
          </a:solidFill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000" dirty="0" smtClean="0">
                <a:solidFill>
                  <a:schemeClr val="bg1"/>
                </a:solidFill>
              </a:rPr>
              <a:t>В </a:t>
            </a:r>
            <a:r>
              <a:rPr lang="ru-RU" sz="2000" dirty="0" smtClean="0">
                <a:solidFill>
                  <a:schemeClr val="bg1"/>
                </a:solidFill>
              </a:rPr>
              <a:t>отличие от концентратора, который распространяет трафик от одного подключенного устройства ко всем остальным, коммутатор передает данные только непосредственно получателю.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508104" y="2564904"/>
            <a:ext cx="3384376" cy="156966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1600" dirty="0"/>
              <a:t>Это повышает производительность и безопасность сети, избавляя остальные сегменты сети от необходимости (и возможности) обрабатывать данные, которые им не предназначались.</a:t>
            </a:r>
          </a:p>
        </p:txBody>
      </p:sp>
      <p:sp>
        <p:nvSpPr>
          <p:cNvPr id="5" name="Стрелка вниз 4"/>
          <p:cNvSpPr/>
          <p:nvPr/>
        </p:nvSpPr>
        <p:spPr>
          <a:xfrm>
            <a:off x="7020272" y="2276872"/>
            <a:ext cx="432048" cy="288032"/>
          </a:xfrm>
          <a:prstGeom prst="downArrow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827584" y="4437112"/>
            <a:ext cx="7416824" cy="1200329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chemeClr val="accent2">
                <a:lumMod val="75000"/>
              </a:schemeClr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solidFill>
                  <a:srgbClr val="0000FF"/>
                </a:solidFill>
              </a:rPr>
              <a:t>Коммутаторы принимают интеллектуальные решения о том, куда направить сетевой </a:t>
            </a:r>
            <a:r>
              <a:rPr lang="ru-RU" i="1" dirty="0" smtClean="0">
                <a:solidFill>
                  <a:srgbClr val="0000FF"/>
                </a:solidFill>
              </a:rPr>
              <a:t>трафик</a:t>
            </a:r>
            <a:r>
              <a:rPr lang="ru-RU" dirty="0" smtClean="0">
                <a:solidFill>
                  <a:srgbClr val="0000FF"/>
                </a:solidFill>
              </a:rPr>
              <a:t>, </a:t>
            </a:r>
            <a:r>
              <a:rPr lang="ru-RU" dirty="0">
                <a:solidFill>
                  <a:srgbClr val="0000FF"/>
                </a:solidFill>
              </a:rPr>
              <a:t>исходя из адреса назначения </a:t>
            </a:r>
            <a:r>
              <a:rPr lang="ru-RU" dirty="0" smtClean="0">
                <a:solidFill>
                  <a:srgbClr val="0000FF"/>
                </a:solidFill>
              </a:rPr>
              <a:t>пакета. </a:t>
            </a:r>
            <a:r>
              <a:rPr lang="ru-RU" dirty="0">
                <a:solidFill>
                  <a:srgbClr val="0000FF"/>
                </a:solidFill>
              </a:rPr>
              <a:t>В результате таких решений коммутаторы могут значительно снизить ненужный трафик.</a:t>
            </a:r>
          </a:p>
        </p:txBody>
      </p:sp>
      <p:pic>
        <p:nvPicPr>
          <p:cNvPr id="1026" name="Picture 2" descr="http://im2-tub-ru.yandex.net/i?id=122572399-68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2636912"/>
            <a:ext cx="2371725" cy="1428750"/>
          </a:xfrm>
          <a:prstGeom prst="rect">
            <a:avLst/>
          </a:prstGeom>
          <a:noFill/>
        </p:spPr>
      </p:pic>
      <p:pic>
        <p:nvPicPr>
          <p:cNvPr id="1028" name="Picture 4" descr="http://im0-tub-ru.yandex.net/i?id=323767195-40-72&amp;n=21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699792" y="2636912"/>
            <a:ext cx="2857500" cy="13811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Одна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из важнейших функций коммутаторов – это способность к сегментации сети.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grpSp>
        <p:nvGrpSpPr>
          <p:cNvPr id="67" name="Группа 66"/>
          <p:cNvGrpSpPr/>
          <p:nvPr/>
        </p:nvGrpSpPr>
        <p:grpSpPr>
          <a:xfrm>
            <a:off x="1259632" y="1196752"/>
            <a:ext cx="6805364" cy="4464496"/>
            <a:chOff x="1295028" y="2213992"/>
            <a:chExt cx="5948362" cy="3200400"/>
          </a:xfrm>
        </p:grpSpPr>
        <p:sp>
          <p:nvSpPr>
            <p:cNvPr id="17411" name="Line 3"/>
            <p:cNvSpPr>
              <a:spLocks noChangeShapeType="1"/>
            </p:cNvSpPr>
            <p:nvPr/>
          </p:nvSpPr>
          <p:spPr bwMode="auto">
            <a:xfrm flipV="1">
              <a:off x="5968628" y="4738117"/>
              <a:ext cx="468312" cy="1588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7412" name="Line 4"/>
            <p:cNvSpPr>
              <a:spLocks noChangeShapeType="1"/>
            </p:cNvSpPr>
            <p:nvPr/>
          </p:nvSpPr>
          <p:spPr bwMode="auto">
            <a:xfrm flipV="1">
              <a:off x="5844803" y="4580955"/>
              <a:ext cx="468312" cy="1587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7413" name="Line 5"/>
            <p:cNvSpPr>
              <a:spLocks noChangeShapeType="1"/>
            </p:cNvSpPr>
            <p:nvPr/>
          </p:nvSpPr>
          <p:spPr bwMode="auto">
            <a:xfrm flipV="1">
              <a:off x="5692403" y="4423792"/>
              <a:ext cx="468312" cy="1588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7414" name="Line 6"/>
            <p:cNvSpPr>
              <a:spLocks noChangeShapeType="1"/>
            </p:cNvSpPr>
            <p:nvPr/>
          </p:nvSpPr>
          <p:spPr bwMode="auto">
            <a:xfrm flipV="1">
              <a:off x="5533653" y="4226942"/>
              <a:ext cx="468312" cy="3175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7415" name="Line 7"/>
            <p:cNvSpPr>
              <a:spLocks noChangeShapeType="1"/>
            </p:cNvSpPr>
            <p:nvPr/>
          </p:nvSpPr>
          <p:spPr bwMode="auto">
            <a:xfrm>
              <a:off x="4609728" y="2899792"/>
              <a:ext cx="914400" cy="57150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7416" name="Line 8"/>
            <p:cNvSpPr>
              <a:spLocks noChangeShapeType="1"/>
            </p:cNvSpPr>
            <p:nvPr/>
          </p:nvSpPr>
          <p:spPr bwMode="auto">
            <a:xfrm>
              <a:off x="4152528" y="2899792"/>
              <a:ext cx="114300" cy="57150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7417" name="Line 9"/>
            <p:cNvSpPr>
              <a:spLocks noChangeShapeType="1"/>
            </p:cNvSpPr>
            <p:nvPr/>
          </p:nvSpPr>
          <p:spPr bwMode="auto">
            <a:xfrm flipH="1">
              <a:off x="3123828" y="2785492"/>
              <a:ext cx="571500" cy="91440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7418" name="Line 10"/>
            <p:cNvSpPr>
              <a:spLocks noChangeShapeType="1"/>
            </p:cNvSpPr>
            <p:nvPr/>
          </p:nvSpPr>
          <p:spPr bwMode="auto">
            <a:xfrm flipH="1">
              <a:off x="1980828" y="2785492"/>
              <a:ext cx="1485900" cy="80010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7419" name="Line 11"/>
            <p:cNvSpPr>
              <a:spLocks noChangeShapeType="1"/>
            </p:cNvSpPr>
            <p:nvPr/>
          </p:nvSpPr>
          <p:spPr bwMode="auto">
            <a:xfrm flipV="1">
              <a:off x="4697040" y="4125342"/>
              <a:ext cx="468313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7420" name="Line 12"/>
            <p:cNvSpPr>
              <a:spLocks noChangeShapeType="1"/>
            </p:cNvSpPr>
            <p:nvPr/>
          </p:nvSpPr>
          <p:spPr bwMode="auto">
            <a:xfrm flipV="1">
              <a:off x="4898653" y="4295205"/>
              <a:ext cx="422275" cy="1587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7421" name="Line 13"/>
            <p:cNvSpPr>
              <a:spLocks noChangeShapeType="1"/>
            </p:cNvSpPr>
            <p:nvPr/>
          </p:nvSpPr>
          <p:spPr bwMode="auto">
            <a:xfrm flipV="1">
              <a:off x="5062165" y="4469830"/>
              <a:ext cx="403225" cy="1587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7422" name="Line 14"/>
            <p:cNvSpPr>
              <a:spLocks noChangeShapeType="1"/>
            </p:cNvSpPr>
            <p:nvPr/>
          </p:nvSpPr>
          <p:spPr bwMode="auto">
            <a:xfrm flipV="1">
              <a:off x="5239965" y="4612705"/>
              <a:ext cx="363538" cy="4762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7423" name="Line 15"/>
            <p:cNvSpPr>
              <a:spLocks noChangeShapeType="1"/>
            </p:cNvSpPr>
            <p:nvPr/>
          </p:nvSpPr>
          <p:spPr bwMode="auto">
            <a:xfrm flipV="1">
              <a:off x="5328865" y="4820667"/>
              <a:ext cx="442913" cy="4763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pic>
          <p:nvPicPr>
            <p:cNvPr id="17424" name="Picture 16"/>
            <p:cNvPicPr>
              <a:picLocks noChangeAspect="1" noChangeArrowheads="1"/>
            </p:cNvPicPr>
            <p:nvPr/>
          </p:nvPicPr>
          <p:blipFill>
            <a:blip r:embed="rId2" cstate="print">
              <a:grayscl/>
              <a:biLevel thresh="50000"/>
            </a:blip>
            <a:srcRect/>
            <a:stretch>
              <a:fillRect/>
            </a:stretch>
          </p:blipFill>
          <p:spPr bwMode="auto">
            <a:xfrm>
              <a:off x="4152528" y="4042792"/>
              <a:ext cx="757237" cy="565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7425" name="Picture 17"/>
            <p:cNvPicPr>
              <a:picLocks noChangeAspect="1" noChangeArrowheads="1"/>
            </p:cNvPicPr>
            <p:nvPr/>
          </p:nvPicPr>
          <p:blipFill>
            <a:blip r:embed="rId3" cstate="print">
              <a:grayscl/>
              <a:biLevel thresh="50000"/>
            </a:blip>
            <a:srcRect/>
            <a:stretch>
              <a:fillRect/>
            </a:stretch>
          </p:blipFill>
          <p:spPr bwMode="auto">
            <a:xfrm>
              <a:off x="3123828" y="2442592"/>
              <a:ext cx="1600200" cy="5715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7426" name="Picture 18"/>
            <p:cNvPicPr>
              <a:picLocks noChangeAspect="1" noChangeArrowheads="1"/>
            </p:cNvPicPr>
            <p:nvPr/>
          </p:nvPicPr>
          <p:blipFill>
            <a:blip r:embed="rId2" cstate="print">
              <a:grayscl/>
              <a:biLevel thresh="50000"/>
            </a:blip>
            <a:srcRect/>
            <a:stretch>
              <a:fillRect/>
            </a:stretch>
          </p:blipFill>
          <p:spPr bwMode="auto">
            <a:xfrm>
              <a:off x="4304928" y="4195192"/>
              <a:ext cx="757237" cy="565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7427" name="Picture 19"/>
            <p:cNvPicPr>
              <a:picLocks noChangeAspect="1" noChangeArrowheads="1"/>
            </p:cNvPicPr>
            <p:nvPr/>
          </p:nvPicPr>
          <p:blipFill>
            <a:blip r:embed="rId2" cstate="print">
              <a:grayscl/>
              <a:biLevel thresh="50000"/>
            </a:blip>
            <a:srcRect/>
            <a:stretch>
              <a:fillRect/>
            </a:stretch>
          </p:blipFill>
          <p:spPr bwMode="auto">
            <a:xfrm>
              <a:off x="4457328" y="4347592"/>
              <a:ext cx="757237" cy="565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7428" name="Picture 20"/>
            <p:cNvPicPr>
              <a:picLocks noChangeAspect="1" noChangeArrowheads="1"/>
            </p:cNvPicPr>
            <p:nvPr/>
          </p:nvPicPr>
          <p:blipFill>
            <a:blip r:embed="rId2" cstate="print">
              <a:grayscl/>
              <a:biLevel thresh="50000"/>
            </a:blip>
            <a:srcRect/>
            <a:stretch>
              <a:fillRect/>
            </a:stretch>
          </p:blipFill>
          <p:spPr bwMode="auto">
            <a:xfrm>
              <a:off x="4609728" y="4499992"/>
              <a:ext cx="755650" cy="565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7429" name="Picture 21"/>
            <p:cNvPicPr>
              <a:picLocks noChangeAspect="1" noChangeArrowheads="1"/>
            </p:cNvPicPr>
            <p:nvPr/>
          </p:nvPicPr>
          <p:blipFill>
            <a:blip r:embed="rId2" cstate="print">
              <a:grayscl/>
              <a:biLevel thresh="50000"/>
            </a:blip>
            <a:srcRect/>
            <a:stretch>
              <a:fillRect/>
            </a:stretch>
          </p:blipFill>
          <p:spPr bwMode="auto">
            <a:xfrm>
              <a:off x="4762128" y="4652392"/>
              <a:ext cx="755650" cy="565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7430" name="Line 22"/>
            <p:cNvSpPr>
              <a:spLocks noChangeShapeType="1"/>
            </p:cNvSpPr>
            <p:nvPr/>
          </p:nvSpPr>
          <p:spPr bwMode="auto">
            <a:xfrm>
              <a:off x="4609728" y="3471292"/>
              <a:ext cx="1169987" cy="1355725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7431" name="Line 23"/>
            <p:cNvSpPr>
              <a:spLocks noChangeShapeType="1"/>
            </p:cNvSpPr>
            <p:nvPr/>
          </p:nvSpPr>
          <p:spPr bwMode="auto">
            <a:xfrm>
              <a:off x="5024065" y="3636392"/>
              <a:ext cx="955675" cy="111760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pic>
          <p:nvPicPr>
            <p:cNvPr id="17432" name="Picture 24"/>
            <p:cNvPicPr>
              <a:picLocks noChangeAspect="1" noChangeArrowheads="1"/>
            </p:cNvPicPr>
            <p:nvPr/>
          </p:nvPicPr>
          <p:blipFill>
            <a:blip r:embed="rId2" cstate="print">
              <a:grayscl/>
              <a:biLevel thresh="50000"/>
            </a:blip>
            <a:srcRect/>
            <a:stretch>
              <a:fillRect/>
            </a:stretch>
          </p:blipFill>
          <p:spPr bwMode="auto">
            <a:xfrm>
              <a:off x="5638428" y="3814192"/>
              <a:ext cx="757237" cy="565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7433" name="Picture 25"/>
            <p:cNvPicPr>
              <a:picLocks noChangeAspect="1" noChangeArrowheads="1"/>
            </p:cNvPicPr>
            <p:nvPr/>
          </p:nvPicPr>
          <p:blipFill>
            <a:blip r:embed="rId2" cstate="print">
              <a:grayscl/>
              <a:biLevel thresh="50000"/>
            </a:blip>
            <a:srcRect/>
            <a:stretch>
              <a:fillRect/>
            </a:stretch>
          </p:blipFill>
          <p:spPr bwMode="auto">
            <a:xfrm>
              <a:off x="5790828" y="3966592"/>
              <a:ext cx="757237" cy="565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7434" name="Picture 26"/>
            <p:cNvPicPr>
              <a:picLocks noChangeAspect="1" noChangeArrowheads="1"/>
            </p:cNvPicPr>
            <p:nvPr/>
          </p:nvPicPr>
          <p:blipFill>
            <a:blip r:embed="rId2" cstate="print">
              <a:grayscl/>
              <a:biLevel thresh="50000"/>
            </a:blip>
            <a:srcRect/>
            <a:stretch>
              <a:fillRect/>
            </a:stretch>
          </p:blipFill>
          <p:spPr bwMode="auto">
            <a:xfrm>
              <a:off x="5943228" y="4118992"/>
              <a:ext cx="757237" cy="565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7435" name="Picture 27"/>
            <p:cNvPicPr>
              <a:picLocks noChangeAspect="1" noChangeArrowheads="1"/>
            </p:cNvPicPr>
            <p:nvPr/>
          </p:nvPicPr>
          <p:blipFill>
            <a:blip r:embed="rId2" cstate="print">
              <a:grayscl/>
              <a:biLevel thresh="50000"/>
            </a:blip>
            <a:srcRect/>
            <a:stretch>
              <a:fillRect/>
            </a:stretch>
          </p:blipFill>
          <p:spPr bwMode="auto">
            <a:xfrm>
              <a:off x="6097215" y="4271392"/>
              <a:ext cx="755650" cy="565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7436" name="Picture 28"/>
            <p:cNvPicPr>
              <a:picLocks noChangeAspect="1" noChangeArrowheads="1"/>
            </p:cNvPicPr>
            <p:nvPr/>
          </p:nvPicPr>
          <p:blipFill>
            <a:blip r:embed="rId4" cstate="print">
              <a:grayscl/>
              <a:biLevel thresh="50000"/>
            </a:blip>
            <a:srcRect/>
            <a:stretch>
              <a:fillRect/>
            </a:stretch>
          </p:blipFill>
          <p:spPr bwMode="auto">
            <a:xfrm>
              <a:off x="3923928" y="3356992"/>
              <a:ext cx="911225" cy="342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7437" name="Picture 29"/>
            <p:cNvPicPr>
              <a:picLocks noChangeAspect="1" noChangeArrowheads="1"/>
            </p:cNvPicPr>
            <p:nvPr/>
          </p:nvPicPr>
          <p:blipFill>
            <a:blip r:embed="rId4" cstate="print">
              <a:grayscl/>
              <a:biLevel thresh="50000"/>
            </a:blip>
            <a:srcRect/>
            <a:stretch>
              <a:fillRect/>
            </a:stretch>
          </p:blipFill>
          <p:spPr bwMode="auto">
            <a:xfrm>
              <a:off x="4952628" y="3356992"/>
              <a:ext cx="912812" cy="342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17438" name="Group 30"/>
            <p:cNvGrpSpPr>
              <a:grpSpLocks/>
            </p:cNvGrpSpPr>
            <p:nvPr/>
          </p:nvGrpSpPr>
          <p:grpSpPr bwMode="auto">
            <a:xfrm>
              <a:off x="2709490" y="3471292"/>
              <a:ext cx="1077913" cy="1476375"/>
              <a:chOff x="4315" y="9862"/>
              <a:chExt cx="1280" cy="1745"/>
            </a:xfrm>
          </p:grpSpPr>
          <p:sp>
            <p:nvSpPr>
              <p:cNvPr id="17439" name="Line 31"/>
              <p:cNvSpPr>
                <a:spLocks noChangeShapeType="1"/>
              </p:cNvSpPr>
              <p:nvPr/>
            </p:nvSpPr>
            <p:spPr bwMode="auto">
              <a:xfrm flipH="1" flipV="1">
                <a:off x="4943" y="10267"/>
                <a:ext cx="272" cy="675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7440" name="Line 32"/>
              <p:cNvSpPr>
                <a:spLocks noChangeShapeType="1"/>
              </p:cNvSpPr>
              <p:nvPr/>
            </p:nvSpPr>
            <p:spPr bwMode="auto">
              <a:xfrm flipV="1">
                <a:off x="4536" y="10402"/>
                <a:ext cx="407" cy="272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pic>
            <p:nvPicPr>
              <p:cNvPr id="17441" name="Picture 33"/>
              <p:cNvPicPr>
                <a:picLocks noChangeAspect="1" noChangeArrowheads="1"/>
              </p:cNvPicPr>
              <p:nvPr/>
            </p:nvPicPr>
            <p:blipFill>
              <a:blip r:embed="rId5" cstate="print">
                <a:grayscl/>
                <a:biLevel thresh="50000"/>
              </a:blip>
              <a:srcRect/>
              <a:stretch>
                <a:fillRect/>
              </a:stretch>
            </p:blipFill>
            <p:spPr bwMode="auto">
              <a:xfrm>
                <a:off x="4400" y="9862"/>
                <a:ext cx="951" cy="70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7442" name="Picture 34"/>
              <p:cNvPicPr>
                <a:picLocks noChangeAspect="1" noChangeArrowheads="1"/>
              </p:cNvPicPr>
              <p:nvPr/>
            </p:nvPicPr>
            <p:blipFill>
              <a:blip r:embed="rId6" cstate="print">
                <a:grayscl/>
                <a:biLevel thresh="50000"/>
              </a:blip>
              <a:srcRect/>
              <a:stretch>
                <a:fillRect/>
              </a:stretch>
            </p:blipFill>
            <p:spPr bwMode="auto">
              <a:xfrm flipH="1">
                <a:off x="4840" y="10614"/>
                <a:ext cx="392" cy="6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7443" name="Picture 35"/>
              <p:cNvPicPr>
                <a:picLocks noChangeAspect="1" noChangeArrowheads="1"/>
              </p:cNvPicPr>
              <p:nvPr/>
            </p:nvPicPr>
            <p:blipFill>
              <a:blip r:embed="rId6" cstate="print">
                <a:grayscl/>
                <a:biLevel thresh="50000"/>
              </a:blip>
              <a:srcRect/>
              <a:stretch>
                <a:fillRect/>
              </a:stretch>
            </p:blipFill>
            <p:spPr bwMode="auto">
              <a:xfrm flipH="1">
                <a:off x="5021" y="10794"/>
                <a:ext cx="394" cy="6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7444" name="Picture 36"/>
              <p:cNvPicPr>
                <a:picLocks noChangeAspect="1" noChangeArrowheads="1"/>
              </p:cNvPicPr>
              <p:nvPr/>
            </p:nvPicPr>
            <p:blipFill>
              <a:blip r:embed="rId6" cstate="print">
                <a:grayscl/>
                <a:biLevel thresh="50000"/>
              </a:blip>
              <a:srcRect/>
              <a:stretch>
                <a:fillRect/>
              </a:stretch>
            </p:blipFill>
            <p:spPr bwMode="auto">
              <a:xfrm flipH="1">
                <a:off x="5203" y="10974"/>
                <a:ext cx="392" cy="6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7445" name="Picture 37"/>
              <p:cNvPicPr>
                <a:picLocks noChangeAspect="1" noChangeArrowheads="1"/>
              </p:cNvPicPr>
              <p:nvPr/>
            </p:nvPicPr>
            <p:blipFill>
              <a:blip r:embed="rId7" cstate="print">
                <a:grayscl/>
                <a:biLevel thresh="50000"/>
              </a:blip>
              <a:srcRect/>
              <a:stretch>
                <a:fillRect/>
              </a:stretch>
            </p:blipFill>
            <p:spPr bwMode="auto">
              <a:xfrm>
                <a:off x="4315" y="10632"/>
                <a:ext cx="507" cy="25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grpSp>
          <p:nvGrpSpPr>
            <p:cNvPr id="17446" name="Group 38"/>
            <p:cNvGrpSpPr>
              <a:grpSpLocks/>
            </p:cNvGrpSpPr>
            <p:nvPr/>
          </p:nvGrpSpPr>
          <p:grpSpPr bwMode="auto">
            <a:xfrm>
              <a:off x="1295028" y="3128392"/>
              <a:ext cx="1157287" cy="1943100"/>
              <a:chOff x="2634" y="9457"/>
              <a:chExt cx="1374" cy="2295"/>
            </a:xfrm>
          </p:grpSpPr>
          <p:sp>
            <p:nvSpPr>
              <p:cNvPr id="17447" name="Line 39"/>
              <p:cNvSpPr>
                <a:spLocks noChangeShapeType="1"/>
              </p:cNvSpPr>
              <p:nvPr/>
            </p:nvSpPr>
            <p:spPr bwMode="auto">
              <a:xfrm>
                <a:off x="3041" y="9727"/>
                <a:ext cx="272" cy="27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7448" name="Line 40"/>
              <p:cNvSpPr>
                <a:spLocks noChangeShapeType="1"/>
              </p:cNvSpPr>
              <p:nvPr/>
            </p:nvSpPr>
            <p:spPr bwMode="auto">
              <a:xfrm flipH="1">
                <a:off x="3041" y="10402"/>
                <a:ext cx="136" cy="54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7449" name="Line 41"/>
              <p:cNvSpPr>
                <a:spLocks noChangeShapeType="1"/>
              </p:cNvSpPr>
              <p:nvPr/>
            </p:nvSpPr>
            <p:spPr bwMode="auto">
              <a:xfrm flipH="1">
                <a:off x="3721" y="10537"/>
                <a:ext cx="1" cy="405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7450" name="Line 42"/>
              <p:cNvSpPr>
                <a:spLocks noChangeShapeType="1"/>
              </p:cNvSpPr>
              <p:nvPr/>
            </p:nvSpPr>
            <p:spPr bwMode="auto">
              <a:xfrm flipH="1">
                <a:off x="3721" y="11077"/>
                <a:ext cx="135" cy="405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pic>
            <p:nvPicPr>
              <p:cNvPr id="17451" name="Picture 43"/>
              <p:cNvPicPr>
                <a:picLocks noChangeAspect="1" noChangeArrowheads="1"/>
              </p:cNvPicPr>
              <p:nvPr/>
            </p:nvPicPr>
            <p:blipFill>
              <a:blip r:embed="rId8" cstate="print">
                <a:grayscl/>
                <a:biLevel thresh="50000"/>
              </a:blip>
              <a:srcRect/>
              <a:stretch>
                <a:fillRect/>
              </a:stretch>
            </p:blipFill>
            <p:spPr bwMode="auto">
              <a:xfrm>
                <a:off x="2634" y="9457"/>
                <a:ext cx="677" cy="33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7452" name="Picture 44"/>
              <p:cNvPicPr>
                <a:picLocks noChangeAspect="1" noChangeArrowheads="1"/>
              </p:cNvPicPr>
              <p:nvPr/>
            </p:nvPicPr>
            <p:blipFill>
              <a:blip r:embed="rId5" cstate="print">
                <a:grayscl/>
                <a:biLevel thresh="50000"/>
              </a:blip>
              <a:srcRect/>
              <a:stretch>
                <a:fillRect/>
              </a:stretch>
            </p:blipFill>
            <p:spPr bwMode="auto">
              <a:xfrm>
                <a:off x="2905" y="9862"/>
                <a:ext cx="951" cy="70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7453" name="Picture 45"/>
              <p:cNvPicPr preferRelativeResize="0">
                <a:picLocks noChangeAspect="1" noChangeArrowheads="1"/>
              </p:cNvPicPr>
              <p:nvPr/>
            </p:nvPicPr>
            <p:blipFill>
              <a:blip r:embed="rId9" cstate="print">
                <a:grayscl/>
                <a:biLevel thresh="50000"/>
              </a:blip>
              <a:srcRect/>
              <a:stretch>
                <a:fillRect/>
              </a:stretch>
            </p:blipFill>
            <p:spPr bwMode="auto">
              <a:xfrm>
                <a:off x="3534" y="10718"/>
                <a:ext cx="288" cy="18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7454" name="Picture 46"/>
              <p:cNvPicPr preferRelativeResize="0">
                <a:picLocks noChangeAspect="1" noChangeArrowheads="1"/>
              </p:cNvPicPr>
              <p:nvPr/>
            </p:nvPicPr>
            <p:blipFill>
              <a:blip r:embed="rId9" cstate="print">
                <a:grayscl/>
                <a:biLevel thresh="50000"/>
              </a:blip>
              <a:srcRect/>
              <a:stretch>
                <a:fillRect/>
              </a:stretch>
            </p:blipFill>
            <p:spPr bwMode="auto">
              <a:xfrm>
                <a:off x="3591" y="10785"/>
                <a:ext cx="289" cy="18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7455" name="Picture 47"/>
              <p:cNvPicPr preferRelativeResize="0">
                <a:picLocks noChangeAspect="1" noChangeArrowheads="1"/>
              </p:cNvPicPr>
              <p:nvPr/>
            </p:nvPicPr>
            <p:blipFill>
              <a:blip r:embed="rId9" cstate="print">
                <a:grayscl/>
                <a:biLevel thresh="50000"/>
              </a:blip>
              <a:srcRect/>
              <a:stretch>
                <a:fillRect/>
              </a:stretch>
            </p:blipFill>
            <p:spPr bwMode="auto">
              <a:xfrm>
                <a:off x="3653" y="10852"/>
                <a:ext cx="287" cy="18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7456" name="Picture 48"/>
              <p:cNvPicPr preferRelativeResize="0">
                <a:picLocks noChangeAspect="1" noChangeArrowheads="1"/>
              </p:cNvPicPr>
              <p:nvPr/>
            </p:nvPicPr>
            <p:blipFill>
              <a:blip r:embed="rId9" cstate="print">
                <a:grayscl/>
                <a:biLevel thresh="50000"/>
              </a:blip>
              <a:srcRect/>
              <a:stretch>
                <a:fillRect/>
              </a:stretch>
            </p:blipFill>
            <p:spPr bwMode="auto">
              <a:xfrm>
                <a:off x="3721" y="10942"/>
                <a:ext cx="287" cy="18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7457" name="Picture 49"/>
              <p:cNvPicPr>
                <a:picLocks noChangeAspect="1" noChangeArrowheads="1"/>
              </p:cNvPicPr>
              <p:nvPr/>
            </p:nvPicPr>
            <p:blipFill>
              <a:blip r:embed="rId10" cstate="print">
                <a:grayscl/>
                <a:biLevel thresh="50000"/>
              </a:blip>
              <a:srcRect/>
              <a:stretch>
                <a:fillRect/>
              </a:stretch>
            </p:blipFill>
            <p:spPr bwMode="auto">
              <a:xfrm>
                <a:off x="3535" y="11212"/>
                <a:ext cx="413" cy="5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7458" name="AutoShape 50"/>
              <p:cNvSpPr>
                <a:spLocks noChangeArrowheads="1"/>
              </p:cNvSpPr>
              <p:nvPr/>
            </p:nvSpPr>
            <p:spPr bwMode="auto">
              <a:xfrm>
                <a:off x="2725" y="10627"/>
                <a:ext cx="272" cy="405"/>
              </a:xfrm>
              <a:prstGeom prst="flowChartMagneticDisk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7459" name="AutoShape 51"/>
              <p:cNvSpPr>
                <a:spLocks noChangeArrowheads="1"/>
              </p:cNvSpPr>
              <p:nvPr/>
            </p:nvSpPr>
            <p:spPr bwMode="auto">
              <a:xfrm>
                <a:off x="2905" y="10807"/>
                <a:ext cx="273" cy="405"/>
              </a:xfrm>
              <a:prstGeom prst="flowChartMagneticDisk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7460" name="AutoShape 52"/>
              <p:cNvSpPr>
                <a:spLocks noChangeArrowheads="1"/>
              </p:cNvSpPr>
              <p:nvPr/>
            </p:nvSpPr>
            <p:spPr bwMode="auto">
              <a:xfrm>
                <a:off x="3088" y="10987"/>
                <a:ext cx="271" cy="405"/>
              </a:xfrm>
              <a:prstGeom prst="flowChartMagneticDisk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sp>
          <p:nvSpPr>
            <p:cNvPr id="17461" name="Text Box 53"/>
            <p:cNvSpPr txBox="1">
              <a:spLocks noChangeArrowheads="1"/>
            </p:cNvSpPr>
            <p:nvPr/>
          </p:nvSpPr>
          <p:spPr bwMode="auto">
            <a:xfrm>
              <a:off x="4152528" y="3128392"/>
              <a:ext cx="1028700" cy="342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Концентратор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7462" name="Text Box 54"/>
            <p:cNvSpPr txBox="1">
              <a:spLocks noChangeArrowheads="1"/>
            </p:cNvSpPr>
            <p:nvPr/>
          </p:nvSpPr>
          <p:spPr bwMode="auto">
            <a:xfrm>
              <a:off x="5297115" y="3128392"/>
              <a:ext cx="1027113" cy="342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Концентратор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7463" name="Text Box 55"/>
            <p:cNvSpPr txBox="1">
              <a:spLocks noChangeArrowheads="1"/>
            </p:cNvSpPr>
            <p:nvPr/>
          </p:nvSpPr>
          <p:spPr bwMode="auto">
            <a:xfrm>
              <a:off x="3352428" y="2213992"/>
              <a:ext cx="1143000" cy="342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Коммутатор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7464" name="Text Box 56"/>
            <p:cNvSpPr txBox="1">
              <a:spLocks noChangeArrowheads="1"/>
            </p:cNvSpPr>
            <p:nvPr/>
          </p:nvSpPr>
          <p:spPr bwMode="auto">
            <a:xfrm>
              <a:off x="4152528" y="3928492"/>
              <a:ext cx="1371600" cy="1485900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prstDash val="dashDot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Рабочая группа 1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7465" name="Text Box 57"/>
            <p:cNvSpPr txBox="1">
              <a:spLocks noChangeArrowheads="1"/>
            </p:cNvSpPr>
            <p:nvPr/>
          </p:nvSpPr>
          <p:spPr bwMode="auto">
            <a:xfrm>
              <a:off x="5638428" y="3750692"/>
              <a:ext cx="1258887" cy="1320800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prstDash val="dashDot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Рабочая группа 2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7466" name="WordArt 58"/>
            <p:cNvSpPr>
              <a:spLocks noChangeArrowheads="1" noChangeShapeType="1" noTextEdit="1"/>
            </p:cNvSpPr>
            <p:nvPr/>
          </p:nvSpPr>
          <p:spPr bwMode="auto">
            <a:xfrm rot="2172770">
              <a:off x="4724028" y="2899792"/>
              <a:ext cx="504825" cy="12065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rtl="0"/>
              <a:r>
                <a:rPr lang="ru-RU" sz="1200" b="1" kern="10" spc="0" smtClean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effectLst/>
                  <a:latin typeface="Arial"/>
                  <a:cs typeface="Arial"/>
                </a:rPr>
                <a:t>1Гбит/с</a:t>
              </a:r>
              <a:endParaRPr lang="ru-RU" sz="1200" b="1" kern="10" spc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/>
                <a:latin typeface="Arial"/>
                <a:cs typeface="Arial"/>
              </a:endParaRPr>
            </a:p>
          </p:txBody>
        </p:sp>
        <p:sp>
          <p:nvSpPr>
            <p:cNvPr id="17467" name="WordArt 59"/>
            <p:cNvSpPr>
              <a:spLocks noChangeArrowheads="1" noChangeShapeType="1" noTextEdit="1"/>
            </p:cNvSpPr>
            <p:nvPr/>
          </p:nvSpPr>
          <p:spPr bwMode="auto">
            <a:xfrm rot="-1813312">
              <a:off x="2572965" y="2858517"/>
              <a:ext cx="457200" cy="11430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rtl="0"/>
              <a:r>
                <a:rPr lang="ru-RU" sz="1200" b="1" kern="10" spc="0" smtClean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effectLst/>
                  <a:latin typeface="Arial"/>
                  <a:cs typeface="Arial"/>
                </a:rPr>
                <a:t>1Гбит/с</a:t>
              </a:r>
              <a:endParaRPr lang="ru-RU" sz="1200" b="1" kern="10" spc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/>
                <a:latin typeface="Arial"/>
                <a:cs typeface="Arial"/>
              </a:endParaRPr>
            </a:p>
          </p:txBody>
        </p:sp>
        <p:sp>
          <p:nvSpPr>
            <p:cNvPr id="17468" name="Text Box 60"/>
            <p:cNvSpPr txBox="1">
              <a:spLocks noChangeArrowheads="1"/>
            </p:cNvSpPr>
            <p:nvPr/>
          </p:nvSpPr>
          <p:spPr bwMode="auto">
            <a:xfrm>
              <a:off x="4266828" y="3699892"/>
              <a:ext cx="747712" cy="228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100</a:t>
              </a:r>
              <a:r>
                <a:rPr kumimoji="0" lang="ru-RU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Мбит/с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7469" name="Text Box 61"/>
            <p:cNvSpPr txBox="1">
              <a:spLocks noChangeArrowheads="1"/>
            </p:cNvSpPr>
            <p:nvPr/>
          </p:nvSpPr>
          <p:spPr bwMode="auto">
            <a:xfrm>
              <a:off x="6209928" y="3814192"/>
              <a:ext cx="687387" cy="228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100M</a:t>
              </a:r>
              <a:r>
                <a:rPr kumimoji="0" lang="ru-RU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бит</a:t>
              </a:r>
              <a:r>
                <a:rPr kumimoji="0" lang="en-US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/</a:t>
              </a:r>
              <a:r>
                <a:rPr kumimoji="0" lang="ru-RU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с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7470" name="Text Box 62"/>
            <p:cNvSpPr txBox="1">
              <a:spLocks noChangeArrowheads="1"/>
            </p:cNvSpPr>
            <p:nvPr/>
          </p:nvSpPr>
          <p:spPr bwMode="auto">
            <a:xfrm>
              <a:off x="6438528" y="3928492"/>
              <a:ext cx="685800" cy="228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100M</a:t>
              </a:r>
              <a:r>
                <a:rPr kumimoji="0" lang="ru-RU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бит</a:t>
              </a:r>
              <a:r>
                <a:rPr kumimoji="0" lang="en-US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/</a:t>
              </a:r>
              <a:r>
                <a:rPr kumimoji="0" lang="ru-RU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с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7471" name="Text Box 63"/>
            <p:cNvSpPr txBox="1">
              <a:spLocks noChangeArrowheads="1"/>
            </p:cNvSpPr>
            <p:nvPr/>
          </p:nvSpPr>
          <p:spPr bwMode="auto">
            <a:xfrm>
              <a:off x="6567115" y="4103117"/>
              <a:ext cx="676275" cy="228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100M</a:t>
              </a:r>
              <a:r>
                <a:rPr kumimoji="0" lang="ru-RU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бит</a:t>
              </a:r>
              <a:r>
                <a:rPr kumimoji="0" lang="en-US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/</a:t>
              </a:r>
              <a:r>
                <a:rPr kumimoji="0" lang="ru-RU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с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7472" name="WordArt 64"/>
            <p:cNvSpPr>
              <a:spLocks noChangeArrowheads="1" noChangeShapeType="1" noTextEdit="1"/>
            </p:cNvSpPr>
            <p:nvPr/>
          </p:nvSpPr>
          <p:spPr bwMode="auto">
            <a:xfrm rot="-2841846">
              <a:off x="2920627" y="3182368"/>
              <a:ext cx="504825" cy="11430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rtl="0"/>
              <a:r>
                <a:rPr lang="ru-RU" sz="1200" b="1" kern="10" spc="0" smtClean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effectLst/>
                  <a:latin typeface="Arial"/>
                  <a:cs typeface="Arial"/>
                </a:rPr>
                <a:t>1Гбит/с</a:t>
              </a:r>
              <a:endParaRPr lang="ru-RU" sz="1200" b="1" kern="10" spc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/>
                <a:latin typeface="Arial"/>
                <a:cs typeface="Arial"/>
              </a:endParaRPr>
            </a:p>
          </p:txBody>
        </p:sp>
      </p:grpSp>
      <p:sp>
        <p:nvSpPr>
          <p:cNvPr id="68" name="TextBox 67"/>
          <p:cNvSpPr txBox="1"/>
          <p:nvPr/>
        </p:nvSpPr>
        <p:spPr>
          <a:xfrm>
            <a:off x="251520" y="5733256"/>
            <a:ext cx="8712968" cy="923330"/>
          </a:xfrm>
          <a:prstGeom prst="rect">
            <a:avLst/>
          </a:prstGeom>
          <a:solidFill>
            <a:srgbClr val="F8CCD5"/>
          </a:solidFill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rgbClr val="00B050"/>
                </a:solidFill>
              </a:rPr>
              <a:t>Коммутаторы делят сеть на </a:t>
            </a:r>
            <a:r>
              <a:rPr lang="ru-RU" i="1" dirty="0">
                <a:solidFill>
                  <a:srgbClr val="C00000"/>
                </a:solidFill>
              </a:rPr>
              <a:t>сегменты</a:t>
            </a:r>
            <a:r>
              <a:rPr lang="ru-RU" dirty="0">
                <a:solidFill>
                  <a:srgbClr val="00B050"/>
                </a:solidFill>
              </a:rPr>
              <a:t> – логически или физически обособленные части </a:t>
            </a:r>
            <a:r>
              <a:rPr lang="ru-RU" dirty="0" smtClean="0">
                <a:solidFill>
                  <a:srgbClr val="00B050"/>
                </a:solidFill>
              </a:rPr>
              <a:t>сети, </a:t>
            </a:r>
            <a:r>
              <a:rPr lang="ru-RU" dirty="0">
                <a:solidFill>
                  <a:srgbClr val="00B050"/>
                </a:solidFill>
              </a:rPr>
              <a:t>давая им возможность связаться друг с другом, что сокращает число </a:t>
            </a:r>
            <a:r>
              <a:rPr lang="ru-RU" i="1" dirty="0">
                <a:solidFill>
                  <a:srgbClr val="00B050"/>
                </a:solidFill>
              </a:rPr>
              <a:t>коллизий</a:t>
            </a:r>
            <a:r>
              <a:rPr lang="ru-RU" dirty="0">
                <a:solidFill>
                  <a:srgbClr val="00B050"/>
                </a:solidFill>
              </a:rPr>
              <a:t>, и увеличивает доступную пропускную способность в расчете на один узел.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200" dirty="0" smtClean="0">
                <a:solidFill>
                  <a:srgbClr val="0070C0"/>
                </a:solidFill>
              </a:rPr>
              <a:t>Под </a:t>
            </a:r>
            <a:r>
              <a:rPr lang="ru-RU" sz="2200" i="1" dirty="0" smtClean="0">
                <a:solidFill>
                  <a:srgbClr val="FF0000"/>
                </a:solidFill>
              </a:rPr>
              <a:t>коллизией </a:t>
            </a:r>
            <a:r>
              <a:rPr lang="ru-RU" sz="2200" dirty="0" smtClean="0">
                <a:solidFill>
                  <a:srgbClr val="0070C0"/>
                </a:solidFill>
              </a:rPr>
              <a:t>понимается  попытка двух или более абонентов сети одновременно передать пакет информации (сообщение) в канал связи или более кратко – столкновение пакетов в сети.</a:t>
            </a:r>
            <a:endParaRPr lang="ru-RU" dirty="0">
              <a:solidFill>
                <a:srgbClr val="0070C0"/>
              </a:solidFill>
            </a:endParaRPr>
          </a:p>
        </p:txBody>
      </p:sp>
      <p:pic>
        <p:nvPicPr>
          <p:cNvPr id="18434" name="Picture 2" descr="http://im3-tub-ru.yandex.net/i?id=376062225-11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1772816"/>
            <a:ext cx="2857500" cy="1296144"/>
          </a:xfrm>
          <a:prstGeom prst="rect">
            <a:avLst/>
          </a:prstGeom>
          <a:noFill/>
        </p:spPr>
      </p:pic>
      <p:pic>
        <p:nvPicPr>
          <p:cNvPr id="18436" name="Picture 4" descr="http://www.coders-library.ru/uploads/news/news-YyqiApxKUR.gif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707904" y="1340768"/>
            <a:ext cx="5076825" cy="2209801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539552" y="3645024"/>
            <a:ext cx="7848872" cy="12003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dirty="0"/>
              <a:t>Путем соединения сегментов через коммутаторы, формируется единая вычислительная локальная сеть, </a:t>
            </a:r>
            <a:r>
              <a:rPr lang="ru-RU" i="1" dirty="0">
                <a:solidFill>
                  <a:srgbClr val="FF6600"/>
                </a:solidFill>
              </a:rPr>
              <a:t>с потенциальной пропускной способностью значительно превышающей первоначальную </a:t>
            </a:r>
            <a:r>
              <a:rPr lang="ru-RU" dirty="0"/>
              <a:t>пропускную способность односегментной ЛВС.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79512" y="5157192"/>
            <a:ext cx="8640960" cy="120032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rgbClr val="0070C0"/>
                </a:solidFill>
              </a:rPr>
              <a:t>Каждый порт коммутатора фактически является входом в отдел сегмента локальной </a:t>
            </a:r>
            <a:r>
              <a:rPr lang="ru-RU" dirty="0" smtClean="0">
                <a:solidFill>
                  <a:srgbClr val="0070C0"/>
                </a:solidFill>
              </a:rPr>
              <a:t>ВС. </a:t>
            </a:r>
            <a:r>
              <a:rPr lang="ru-RU" dirty="0">
                <a:solidFill>
                  <a:srgbClr val="0070C0"/>
                </a:solidFill>
              </a:rPr>
              <a:t>Этот сегмент может быть совместно использован многими станциями, присоединенными концентраторами, а так же может быть выделен для одного устройства, например сервера, или мощной рабочей </a:t>
            </a:r>
            <a:r>
              <a:rPr lang="ru-RU" dirty="0" smtClean="0">
                <a:solidFill>
                  <a:srgbClr val="0070C0"/>
                </a:solidFill>
              </a:rPr>
              <a:t>станции</a:t>
            </a:r>
            <a:r>
              <a:rPr lang="ru-RU" dirty="0">
                <a:solidFill>
                  <a:srgbClr val="0070C0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324272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Концентратор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323528" y="476672"/>
            <a:ext cx="8568952" cy="1872207"/>
          </a:xfrm>
          <a:prstGeom prst="rect">
            <a:avLst/>
          </a:prstGeom>
          <a:solidFill>
            <a:srgbClr val="F8CCD5"/>
          </a:solidFill>
          <a:ln w="12700">
            <a:solidFill>
              <a:schemeClr val="tx1"/>
            </a:solidFill>
          </a:ln>
        </p:spPr>
        <p:txBody>
          <a:bodyPr vert="horz">
            <a:noAutofit/>
          </a:bodyPr>
          <a:lstStyle/>
          <a:p>
            <a:pPr>
              <a:spcBef>
                <a:spcPts val="600"/>
              </a:spcBef>
              <a:buClr>
                <a:schemeClr val="accent1"/>
              </a:buClr>
              <a:buSzPct val="76000"/>
            </a:pPr>
            <a:r>
              <a:rPr lang="ru-RU" sz="1900" dirty="0" smtClean="0">
                <a:solidFill>
                  <a:srgbClr val="C00000"/>
                </a:solidFill>
              </a:rPr>
              <a:t>Сетевой </a:t>
            </a:r>
            <a:r>
              <a:rPr lang="ru-RU" sz="1900" dirty="0">
                <a:solidFill>
                  <a:srgbClr val="C00000"/>
                </a:solidFill>
              </a:rPr>
              <a:t>концентратор или «</a:t>
            </a:r>
            <a:r>
              <a:rPr lang="ru-RU" sz="1900" dirty="0" err="1">
                <a:solidFill>
                  <a:srgbClr val="C00000"/>
                </a:solidFill>
              </a:rPr>
              <a:t>хаб</a:t>
            </a:r>
            <a:r>
              <a:rPr lang="ru-RU" sz="1900" dirty="0">
                <a:solidFill>
                  <a:srgbClr val="C00000"/>
                </a:solidFill>
              </a:rPr>
              <a:t>» </a:t>
            </a:r>
            <a:r>
              <a:rPr lang="ru-RU" sz="1900" dirty="0">
                <a:solidFill>
                  <a:srgbClr val="00B050"/>
                </a:solidFill>
              </a:rPr>
              <a:t>(жарг. от англ. </a:t>
            </a:r>
            <a:r>
              <a:rPr lang="ru-RU" sz="1900" dirty="0" err="1">
                <a:solidFill>
                  <a:srgbClr val="00B050"/>
                </a:solidFill>
              </a:rPr>
              <a:t>hub</a:t>
            </a:r>
            <a:r>
              <a:rPr lang="ru-RU" sz="1900" dirty="0">
                <a:solidFill>
                  <a:srgbClr val="00B050"/>
                </a:solidFill>
              </a:rPr>
              <a:t> – центр деятельности) – это элемент сети передачи данных, реализующий функцию концентрации данных, поступивших от источников, число которых повышает число одновременно имеющихся в передающей среде каналов с целью передачи по данной физической среде, то есть, это устройство, которое расширяет радиус действия сети путем ретрансляции сигналов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2564904"/>
            <a:ext cx="9144000" cy="338554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chemeClr val="bg1"/>
                </a:solidFill>
              </a:rPr>
              <a:t>! Их </a:t>
            </a:r>
            <a:r>
              <a:rPr lang="ru-RU" sz="1600" b="1" dirty="0">
                <a:solidFill>
                  <a:schemeClr val="bg1"/>
                </a:solidFill>
              </a:rPr>
              <a:t>также иногда называют </a:t>
            </a:r>
            <a:r>
              <a:rPr lang="ru-RU" sz="1600" b="1" i="1" dirty="0" err="1">
                <a:solidFill>
                  <a:schemeClr val="bg1"/>
                </a:solidFill>
              </a:rPr>
              <a:t>многопортовыми</a:t>
            </a:r>
            <a:r>
              <a:rPr lang="ru-RU" sz="1600" b="1" i="1" dirty="0">
                <a:solidFill>
                  <a:schemeClr val="bg1"/>
                </a:solidFill>
              </a:rPr>
              <a:t> повторителями</a:t>
            </a:r>
            <a:r>
              <a:rPr lang="ru-RU" sz="1600" b="1" dirty="0">
                <a:solidFill>
                  <a:schemeClr val="bg1"/>
                </a:solidFill>
              </a:rPr>
              <a:t> (жарг. – </a:t>
            </a:r>
            <a:r>
              <a:rPr lang="ru-RU" sz="1600" b="1" i="1" dirty="0" err="1">
                <a:solidFill>
                  <a:schemeClr val="bg1"/>
                </a:solidFill>
              </a:rPr>
              <a:t>репи́тер</a:t>
            </a:r>
            <a:r>
              <a:rPr lang="ru-RU" sz="1600" b="1" i="1" dirty="0">
                <a:solidFill>
                  <a:schemeClr val="bg1"/>
                </a:solidFill>
              </a:rPr>
              <a:t> </a:t>
            </a:r>
            <a:r>
              <a:rPr lang="ru-RU" sz="1600" b="1" dirty="0">
                <a:solidFill>
                  <a:schemeClr val="bg1"/>
                </a:solidFill>
              </a:rPr>
              <a:t>от англ. </a:t>
            </a:r>
            <a:r>
              <a:rPr lang="ru-RU" sz="1600" b="1" i="1" dirty="0" err="1">
                <a:solidFill>
                  <a:schemeClr val="bg1"/>
                </a:solidFill>
              </a:rPr>
              <a:t>repeater</a:t>
            </a:r>
            <a:r>
              <a:rPr lang="ru-RU" sz="1600" b="1" dirty="0">
                <a:solidFill>
                  <a:schemeClr val="bg1"/>
                </a:solidFill>
              </a:rPr>
              <a:t>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23528" y="3212976"/>
            <a:ext cx="3600400" cy="203132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rgbClr val="00B050"/>
                </a:solidFill>
              </a:rPr>
              <a:t>Предназначен  для объединения нескольких компьютеров в общий сегмент сети. Устройства подключаются к концентратору при помощи витой пары, коаксиального кабеля или оптоволокна.</a:t>
            </a:r>
          </a:p>
        </p:txBody>
      </p:sp>
      <p:pic>
        <p:nvPicPr>
          <p:cNvPr id="19460" name="Picture 4" descr="http://im5-tub-ru.yandex.net/i?id=138649347-25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28184" y="3501008"/>
            <a:ext cx="2466975" cy="1428750"/>
          </a:xfrm>
          <a:prstGeom prst="rect">
            <a:avLst/>
          </a:prstGeom>
          <a:noFill/>
        </p:spPr>
      </p:pic>
      <p:pic>
        <p:nvPicPr>
          <p:cNvPr id="19462" name="Picture 6" descr="http://im0-tub-ru.yandex.net/i?id=314182664-60-72&amp;n=21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355976" y="4437112"/>
            <a:ext cx="1790700" cy="1068710"/>
          </a:xfrm>
          <a:prstGeom prst="rect">
            <a:avLst/>
          </a:prstGeom>
          <a:noFill/>
        </p:spPr>
      </p:pic>
      <p:pic>
        <p:nvPicPr>
          <p:cNvPr id="19458" name="Picture 2" descr="http://im5-tub-ru.yandex.net/i?id=115277354-54-72&amp;n=21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211960" y="3140968"/>
            <a:ext cx="1905000" cy="1428750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179512" y="5517232"/>
            <a:ext cx="8640960" cy="92333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rgbClr val="0070C0"/>
                </a:solidFill>
              </a:rPr>
              <a:t>Концентратор работает на физическом уровне, повторяет приходящий на один порт сигнал на все активные порты. В случае поступления сигнала на два и более порта одновременно возникает </a:t>
            </a:r>
            <a:r>
              <a:rPr lang="ru-RU" i="1" dirty="0">
                <a:solidFill>
                  <a:srgbClr val="E97B0D"/>
                </a:solidFill>
              </a:rPr>
              <a:t>коллизия</a:t>
            </a:r>
            <a:r>
              <a:rPr lang="ru-RU" dirty="0">
                <a:solidFill>
                  <a:srgbClr val="0070C0"/>
                </a:solidFill>
              </a:rPr>
              <a:t>, и передаваемые кадры данных теряются.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r>
              <a:rPr lang="ru-RU" sz="2000" dirty="0" smtClean="0"/>
              <a:t>Концентраторы всегда работают в режиме </a:t>
            </a:r>
            <a:r>
              <a:rPr lang="ru-RU" sz="2000" i="1" dirty="0" err="1" smtClean="0">
                <a:solidFill>
                  <a:srgbClr val="00B050"/>
                </a:solidFill>
              </a:rPr>
              <a:t>полудуплекса</a:t>
            </a:r>
            <a:r>
              <a:rPr lang="ru-RU" sz="2000" dirty="0" smtClean="0"/>
              <a:t>, все подключенные к ним устройства разделяют между собой предоставляемую полосу доступа. </a:t>
            </a:r>
            <a:endParaRPr lang="ru-RU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3203848" y="1268760"/>
            <a:ext cx="5544616" cy="2736304"/>
          </a:xfrm>
          <a:prstGeom prst="rect">
            <a:avLst/>
          </a:prstGeom>
          <a:solidFill>
            <a:srgbClr val="F8CCD5"/>
          </a:solidFill>
          <a:ln w="12700">
            <a:solidFill>
              <a:schemeClr val="tx1"/>
            </a:solidFill>
          </a:ln>
        </p:spPr>
        <p:txBody>
          <a:bodyPr vert="horz">
            <a:noAutofit/>
          </a:bodyPr>
          <a:lstStyle/>
          <a:p>
            <a:pPr>
              <a:spcBef>
                <a:spcPts val="600"/>
              </a:spcBef>
              <a:buClr>
                <a:schemeClr val="accent1"/>
              </a:buClr>
              <a:buSzPct val="76000"/>
            </a:pPr>
            <a:r>
              <a:rPr lang="ru-RU" sz="1900" dirty="0">
                <a:solidFill>
                  <a:srgbClr val="00B050"/>
                </a:solidFill>
              </a:rPr>
              <a:t>По этой причине, сетевые сегменты, основанные на витой паре гораздо стабильнее в работе сегментов на коаксиальном кабеле, поскольку в первом случае каждое устройство может быть изолировано концентратором от общей среды, а во втором случае несколько устройств подключаются при помощи одного сегмента кабеля, и, в случае большого количества коллизий, концентратор может изолировать лишь весь сегмент.</a:t>
            </a:r>
          </a:p>
        </p:txBody>
      </p:sp>
      <p:pic>
        <p:nvPicPr>
          <p:cNvPr id="20482" name="Picture 2" descr="http://im4-tub-ru.yandex.net/i?id=524341918-05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1268760"/>
            <a:ext cx="1368152" cy="1428750"/>
          </a:xfrm>
          <a:prstGeom prst="rect">
            <a:avLst/>
          </a:prstGeom>
          <a:noFill/>
        </p:spPr>
      </p:pic>
      <p:pic>
        <p:nvPicPr>
          <p:cNvPr id="20484" name="Picture 4" descr="http://im7-tub-ru.yandex.net/i?id=562684079-06-72&amp;n=21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27584" y="2420888"/>
            <a:ext cx="2143125" cy="142875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251520" y="4221088"/>
            <a:ext cx="8640960" cy="1077218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r>
              <a:rPr lang="ru-RU" sz="1600" dirty="0">
                <a:solidFill>
                  <a:srgbClr val="0000FF"/>
                </a:solidFill>
              </a:rPr>
              <a:t>Использование концентраторов определяется необходимостью повышения коэффициента использования пропускной способности канала и может быть осуществлено путем применения системы разделения, учитывающей статистику приема (передачи) сообщений и предоставляющей канал основываясь на статистической информации</a:t>
            </a:r>
            <a:r>
              <a:rPr lang="ru-RU" sz="1600" dirty="0"/>
              <a:t>.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95536" y="5517232"/>
            <a:ext cx="8352928" cy="92333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В настоящее время простые концентраторы почти не используются – им на смену пришли </a:t>
            </a:r>
            <a:r>
              <a:rPr lang="ru-RU" i="1" dirty="0" smtClean="0">
                <a:solidFill>
                  <a:schemeClr val="bg2">
                    <a:lumMod val="50000"/>
                  </a:schemeClr>
                </a:solidFill>
              </a:rPr>
              <a:t>сетевые </a:t>
            </a:r>
            <a:r>
              <a:rPr lang="ru-RU" i="1" dirty="0" smtClean="0">
                <a:solidFill>
                  <a:srgbClr val="00B0F0"/>
                </a:solidFill>
              </a:rPr>
              <a:t>коммутаторы</a:t>
            </a:r>
            <a:r>
              <a:rPr lang="ru-RU" dirty="0" smtClean="0">
                <a:solidFill>
                  <a:srgbClr val="00B0F0"/>
                </a:solidFill>
              </a:rPr>
              <a:t> (</a:t>
            </a:r>
            <a:r>
              <a:rPr lang="ru-RU" i="1" dirty="0" smtClean="0">
                <a:solidFill>
                  <a:srgbClr val="00B0F0"/>
                </a:solidFill>
              </a:rPr>
              <a:t>свитчи</a:t>
            </a:r>
            <a:r>
              <a:rPr lang="ru-RU" dirty="0" smtClean="0">
                <a:solidFill>
                  <a:srgbClr val="00B0F0"/>
                </a:solidFill>
              </a:rPr>
              <a:t>), 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выделяющие каждое подключенное сетевое устройство (например, компьютер) в отдельный сегмент.</a:t>
            </a:r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540296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Мультиплексор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323528" y="620688"/>
            <a:ext cx="6912768" cy="1368152"/>
          </a:xfrm>
          <a:prstGeom prst="rect">
            <a:avLst/>
          </a:prstGeom>
          <a:solidFill>
            <a:srgbClr val="F8CCD5"/>
          </a:solidFill>
          <a:ln w="12700">
            <a:solidFill>
              <a:schemeClr val="tx1"/>
            </a:solidFill>
          </a:ln>
        </p:spPr>
        <p:txBody>
          <a:bodyPr vert="horz" anchor="b" anchorCtr="0">
            <a:noAutofit/>
          </a:bodyPr>
          <a:lstStyle/>
          <a:p>
            <a:pPr>
              <a:spcBef>
                <a:spcPts val="600"/>
              </a:spcBef>
              <a:buClr>
                <a:schemeClr val="accent1"/>
              </a:buClr>
              <a:buSzPct val="76000"/>
            </a:pPr>
            <a:r>
              <a:rPr lang="ru-RU" dirty="0" smtClean="0">
                <a:solidFill>
                  <a:srgbClr val="00B050"/>
                </a:solidFill>
              </a:rPr>
              <a:t>Это </a:t>
            </a:r>
            <a:r>
              <a:rPr lang="ru-RU" dirty="0">
                <a:solidFill>
                  <a:srgbClr val="00B050"/>
                </a:solidFill>
              </a:rPr>
              <a:t>элемент сети передачи данных, реализующий функцию мультиплексирования двух и более каналов с целью совместного использования ими одной передающей среды</a:t>
            </a:r>
            <a:r>
              <a:rPr lang="ru-RU" dirty="0" smtClean="0">
                <a:solidFill>
                  <a:srgbClr val="00B050"/>
                </a:solidFill>
              </a:rPr>
              <a:t>. </a:t>
            </a:r>
            <a:r>
              <a:rPr lang="ru-RU" dirty="0"/>
              <a:t>Основной функцией мультиплексоров является повышение эффективности использования пропускной способности передающей среды. 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9512" y="2132856"/>
            <a:ext cx="8568952" cy="360041"/>
          </a:xfrm>
          <a:prstGeom prst="rect">
            <a:avLst/>
          </a:prstGeom>
          <a:gradFill>
            <a:gsLst>
              <a:gs pos="0">
                <a:srgbClr val="E6DCAC"/>
              </a:gs>
              <a:gs pos="12000">
                <a:srgbClr val="E6D78A"/>
              </a:gs>
              <a:gs pos="30000">
                <a:srgbClr val="C7AC4C"/>
              </a:gs>
              <a:gs pos="45000">
                <a:srgbClr val="E6D78A"/>
              </a:gs>
              <a:gs pos="77000">
                <a:srgbClr val="C7AC4C"/>
              </a:gs>
              <a:gs pos="100000">
                <a:srgbClr val="E6DCAC"/>
              </a:gs>
            </a:gsLst>
            <a:lin ang="5400000" scaled="0"/>
          </a:gradFill>
        </p:spPr>
        <p:txBody>
          <a:bodyPr vert="horz" anchor="b" anchorCtr="0">
            <a:noAutofit/>
          </a:bodyPr>
          <a:lstStyle/>
          <a:p>
            <a:pPr algn="ctr">
              <a:spcBef>
                <a:spcPct val="0"/>
              </a:spcBef>
            </a:pPr>
            <a:r>
              <a:rPr lang="ru-RU" sz="1600" b="1" dirty="0">
                <a:solidFill>
                  <a:schemeClr val="accent2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В общем случае мультиплексоры подразделяют по методам разделения каналов: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2852936"/>
            <a:ext cx="3528392" cy="646331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solidFill>
                  <a:srgbClr val="0070C0"/>
                </a:solidFill>
              </a:rPr>
              <a:t>Мультиплексоры с </a:t>
            </a:r>
            <a:r>
              <a:rPr lang="ru-RU" i="1" dirty="0">
                <a:solidFill>
                  <a:srgbClr val="E97311"/>
                </a:solidFill>
              </a:rPr>
              <a:t>частотным</a:t>
            </a:r>
            <a:r>
              <a:rPr lang="ru-RU" dirty="0">
                <a:solidFill>
                  <a:srgbClr val="0070C0"/>
                </a:solidFill>
              </a:rPr>
              <a:t> разделением каналов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644008" y="2852936"/>
            <a:ext cx="3888432" cy="646331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solidFill>
                  <a:srgbClr val="0070C0"/>
                </a:solidFill>
              </a:rPr>
              <a:t>Мультиплексоры с </a:t>
            </a:r>
            <a:r>
              <a:rPr lang="ru-RU" i="1" dirty="0">
                <a:solidFill>
                  <a:srgbClr val="E97311"/>
                </a:solidFill>
              </a:rPr>
              <a:t>временным</a:t>
            </a:r>
            <a:r>
              <a:rPr lang="ru-RU" i="1" dirty="0">
                <a:solidFill>
                  <a:srgbClr val="0070C0"/>
                </a:solidFill>
              </a:rPr>
              <a:t> </a:t>
            </a:r>
            <a:r>
              <a:rPr lang="ru-RU" dirty="0">
                <a:solidFill>
                  <a:srgbClr val="0070C0"/>
                </a:solidFill>
              </a:rPr>
              <a:t>разделением каналов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645024"/>
            <a:ext cx="3275856" cy="156966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r>
              <a:rPr lang="ru-RU" sz="1600" dirty="0">
                <a:solidFill>
                  <a:srgbClr val="0000FF"/>
                </a:solidFill>
              </a:rPr>
              <a:t>Один канал связи уплотняется таким образом, что каждому пользователю, имеющему доступ к разделяемому каналу, выделяется определенная часть суммарного спектра частот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779912" y="3717032"/>
            <a:ext cx="5364088" cy="2308324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r>
              <a:rPr lang="ru-RU" sz="1600" dirty="0">
                <a:solidFill>
                  <a:srgbClr val="0000FF"/>
                </a:solidFill>
              </a:rPr>
              <a:t>Канал поочередно предоставляется каждому пользователю на определенный интервал времени, длительность которого жестко связана со скоростью передачи от абонента, числом абонентов, имеющих доступ к данному каналу и полосой пропускания разделенного канала. В большинстве случаев мультиплексоры реализуются как интегральные устройства, совмещающие функции мультиплексирования/ демультиплексирования и функции сопряжения с физической средой передачи. </a:t>
            </a:r>
          </a:p>
        </p:txBody>
      </p:sp>
      <p:sp>
        <p:nvSpPr>
          <p:cNvPr id="10" name="Стрелка вниз 9"/>
          <p:cNvSpPr/>
          <p:nvPr/>
        </p:nvSpPr>
        <p:spPr>
          <a:xfrm>
            <a:off x="1475656" y="2492896"/>
            <a:ext cx="504056" cy="360040"/>
          </a:xfrm>
          <a:prstGeom prst="downArrow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низ 10"/>
          <p:cNvSpPr/>
          <p:nvPr/>
        </p:nvSpPr>
        <p:spPr>
          <a:xfrm>
            <a:off x="6300192" y="2492896"/>
            <a:ext cx="504056" cy="360040"/>
          </a:xfrm>
          <a:prstGeom prst="downArrow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низ 11"/>
          <p:cNvSpPr/>
          <p:nvPr/>
        </p:nvSpPr>
        <p:spPr>
          <a:xfrm>
            <a:off x="1547664" y="3501008"/>
            <a:ext cx="360040" cy="14401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низ 12"/>
          <p:cNvSpPr/>
          <p:nvPr/>
        </p:nvSpPr>
        <p:spPr>
          <a:xfrm>
            <a:off x="6444208" y="3501008"/>
            <a:ext cx="432048" cy="2160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1506" name="Picture 2" descr="http://im4-tub-ru.yandex.net/i?id=171457159-67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6296" y="620688"/>
            <a:ext cx="2072704" cy="1284734"/>
          </a:xfrm>
          <a:prstGeom prst="rect">
            <a:avLst/>
          </a:prstGeom>
          <a:noFill/>
        </p:spPr>
      </p:pic>
      <p:pic>
        <p:nvPicPr>
          <p:cNvPr id="21508" name="Picture 4" descr="http://www.americantechsupply.com/images/FCD-155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5225405"/>
            <a:ext cx="3522968" cy="163259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385</TotalTime>
  <Words>1621</Words>
  <Application>Microsoft Office PowerPoint</Application>
  <PresentationFormat>Экран (4:3)</PresentationFormat>
  <Paragraphs>118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Начальная</vt:lpstr>
      <vt:lpstr>Авторы: к.т.н., доцент Попова Елена Дмитриевна к.т.н., доцент Драч Владимир Евгеньевич </vt:lpstr>
      <vt:lpstr>В общем виде основные элементы сети передачи данных, предназначенные для коммутации узлов сети, можно подразделить на следующие группы</vt:lpstr>
      <vt:lpstr>Коммутатор</vt:lpstr>
      <vt:lpstr>Коммутатор, который также называется «свитч» (жарг. от англ. switch – переключатель), производит соединения нескольких узлов компьютерной сети в пределах одного сегмента.</vt:lpstr>
      <vt:lpstr>Одна из важнейших функций коммутаторов – это способность к сегментации сети.</vt:lpstr>
      <vt:lpstr>Под коллизией понимается  попытка двух или более абонентов сети одновременно передать пакет информации (сообщение) в канал связи или более кратко – столкновение пакетов в сети.</vt:lpstr>
      <vt:lpstr>Концентратор</vt:lpstr>
      <vt:lpstr>Концентраторы всегда работают в режиме полудуплекса, все подключенные к ним устройства разделяют между собой предоставляемую полосу доступа. </vt:lpstr>
      <vt:lpstr>Мультиплексор</vt:lpstr>
      <vt:lpstr>Мост</vt:lpstr>
      <vt:lpstr>Слайд 11</vt:lpstr>
      <vt:lpstr>Маршрутизатор</vt:lpstr>
      <vt:lpstr>Домашний роутер – это маршрутизатор?</vt:lpstr>
      <vt:lpstr>Домашний роутер – это маршрутизатор?</vt:lpstr>
      <vt:lpstr>Маршрутизаторы помогают уменьшить загрузку сети, благодаря её разделению на сегменты, а также благодаря фильтрации пакетов. В основном их применяют для объединения сетей разных типов, зачастую несовместимых по архитектуре и протоколам. Нередко маршрутизатор используется для обеспечения доступа из локальной сети в глобальную сеть Интернет,  осуществляя функции трансляции адресов и межсетевого экрана.</vt:lpstr>
      <vt:lpstr>Шлюз</vt:lpstr>
      <vt:lpstr>Абонентские устройства (АУ).</vt:lpstr>
      <vt:lpstr>Для выполнения указанных функций узел связи должен содержать следующее оборудование:</vt:lpstr>
    </vt:vector>
  </TitlesOfParts>
  <Company>Popov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Лекция Основные устройства коммутации</dc:title>
  <dc:creator>Dmitry</dc:creator>
  <cp:lastModifiedBy>Drach Vladimir &amp; Olga</cp:lastModifiedBy>
  <cp:revision>43</cp:revision>
  <dcterms:created xsi:type="dcterms:W3CDTF">2014-02-26T08:47:49Z</dcterms:created>
  <dcterms:modified xsi:type="dcterms:W3CDTF">2021-11-19T09:30:57Z</dcterms:modified>
</cp:coreProperties>
</file>