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9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0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88230834"/>
      </p:ext>
    </p:extLst>
  </p:cSld>
  <p:clrMapOvr>
    <a:masterClrMapping/>
  </p:clrMapOvr>
  <p:transition>
    <p:pull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5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5396670"/>
      </p:ext>
    </p:extLst>
  </p:cSld>
  <p:clrMapOvr>
    <a:masterClrMapping/>
  </p:clrMapOvr>
  <p:transition>
    <p:pull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599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22953441"/>
      </p:ext>
    </p:extLst>
  </p:cSld>
  <p:clrMapOvr>
    <a:masterClrMapping/>
  </p:clrMapOvr>
  <p:transition>
    <p:pull dir="l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3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751116" y="75416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918169" y="299357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510732158"/>
      </p:ext>
    </p:extLst>
  </p:cSld>
  <p:clrMapOvr>
    <a:masterClrMapping/>
  </p:clrMapOvr>
  <p:transition>
    <p:pull dir="l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99786989"/>
      </p:ext>
    </p:extLst>
  </p:cSld>
  <p:clrMapOvr>
    <a:masterClrMapping/>
  </p:clrMapOvr>
  <p:transition>
    <p:pull dir="l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73809553"/>
      </p:ext>
    </p:extLst>
  </p:cSld>
  <p:clrMapOvr>
    <a:masterClrMapping/>
  </p:clrMapOvr>
  <p:transition>
    <p:pull dir="l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81032491"/>
      </p:ext>
    </p:extLst>
  </p:cSld>
  <p:clrMapOvr>
    <a:masterClrMapping/>
  </p:clrMapOvr>
  <p:transition>
    <p:pull dir="l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49136292"/>
      </p:ext>
    </p:extLst>
  </p:cSld>
  <p:clrMapOvr>
    <a:masterClrMapping/>
  </p:clrMapOvr>
  <p:transition>
    <p:pull dir="l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6133742"/>
      </p:ext>
    </p:extLst>
  </p:cSld>
  <p:clrMapOvr>
    <a:masterClrMapping/>
  </p:clrMapOvr>
  <p:transition>
    <p:pull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04521676"/>
      </p:ext>
    </p:extLst>
  </p:cSld>
  <p:clrMapOvr>
    <a:masterClrMapping/>
  </p:clrMapOvr>
  <p:transition>
    <p:pull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0" y="828563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0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60337436"/>
      </p:ext>
    </p:extLst>
  </p:cSld>
  <p:clrMapOvr>
    <a:masterClrMapping/>
  </p:clrMapOvr>
  <p:transition>
    <p:pull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11892356"/>
      </p:ext>
    </p:extLst>
  </p:cSld>
  <p:clrMapOvr>
    <a:masterClrMapping/>
  </p:clrMapOvr>
  <p:transition>
    <p:pull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305912"/>
      </p:ext>
    </p:extLst>
  </p:cSld>
  <p:clrMapOvr>
    <a:masterClrMapping/>
  </p:clrMapOvr>
  <p:transition>
    <p:pull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09346415"/>
      </p:ext>
    </p:extLst>
  </p:cSld>
  <p:clrMapOvr>
    <a:masterClrMapping/>
  </p:clrMapOvr>
  <p:transition>
    <p:pull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78754539"/>
      </p:ext>
    </p:extLst>
  </p:cSld>
  <p:clrMapOvr>
    <a:masterClrMapping/>
  </p:clrMapOvr>
  <p:transition>
    <p:pull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96584310"/>
      </p:ext>
    </p:extLst>
  </p:cSld>
  <p:clrMapOvr>
    <a:masterClrMapping/>
  </p:clrMapOvr>
  <p:transition>
    <p:pull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4451227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68602" y="609601"/>
            <a:ext cx="2441519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2"/>
            <a:ext cx="4451212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15920775"/>
      </p:ext>
    </p:extLst>
  </p:cSld>
  <p:clrMapOvr>
    <a:masterClrMapping/>
  </p:clrMapOvr>
  <p:transition>
    <p:pull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print">
            <a:alphaModFix amt="8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1931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ransition>
    <p:pull dir="ld"/>
  </p:transition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130425"/>
            <a:ext cx="8208912" cy="1470025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АНАЛИЗ КАЧЕСТВА ПРОГРАММНОГО ОБЕСПЕЧЕНИЯ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077072"/>
            <a:ext cx="6400800" cy="17526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МДК 03.01 Проектирование и дизайн информационных систем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67544" y="2060848"/>
            <a:ext cx="8229600" cy="2260848"/>
          </a:xfrm>
        </p:spPr>
        <p:txBody>
          <a:bodyPr>
            <a:normAutofit fontScale="85000" lnSpcReduction="10000"/>
          </a:bodyPr>
          <a:lstStyle/>
          <a:p>
            <a:pPr marL="0" indent="45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Эффективность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это связь между результатами использования ПО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количеством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задействованных для этого ресурсов (аппаратура, материалы, услуги обслуживающего персонала и т.д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.).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67544" y="2060848"/>
            <a:ext cx="8229600" cy="2332856"/>
          </a:xfrm>
        </p:spPr>
        <p:txBody>
          <a:bodyPr>
            <a:normAutofit fontScale="92500"/>
          </a:bodyPr>
          <a:lstStyle/>
          <a:p>
            <a:pPr marL="0" indent="4572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Сопровождение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усилия, которые необходимо потратить на корректировку, совершенствование и адаптацию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случае изменения среды, требований или функциональных спецификаций.</a:t>
            </a:r>
          </a:p>
          <a:p>
            <a:pPr marL="0" indent="457200" algn="just">
              <a:lnSpc>
                <a:spcPct val="150000"/>
              </a:lnSpc>
              <a:spcBef>
                <a:spcPts val="0"/>
              </a:spcBef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Атрибуты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сопровождения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67544" y="1268760"/>
            <a:ext cx="8229600" cy="4752528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lnSpc>
                <a:spcPct val="160000"/>
              </a:lnSpc>
              <a:spcBef>
                <a:spcPts val="0"/>
              </a:spcBef>
              <a:buFont typeface="Symbol" pitchFamily="18" charset="2"/>
              <a:buChar char="-"/>
            </a:pPr>
            <a:r>
              <a:rPr lang="ru-RU" sz="3800" b="1" i="1" dirty="0" err="1" smtClean="0">
                <a:latin typeface="Times New Roman" pitchFamily="18" charset="0"/>
                <a:cs typeface="Times New Roman" pitchFamily="18" charset="0"/>
              </a:rPr>
              <a:t>анализированность</a:t>
            </a:r>
            <a:r>
              <a:rPr lang="ru-RU" sz="38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- показатель, который определяет необходимые усилия для диагностики причин отказов или идентификации частей, которые нужно модифицировать;</a:t>
            </a:r>
          </a:p>
          <a:p>
            <a:pPr marL="0" indent="0" algn="just">
              <a:lnSpc>
                <a:spcPct val="160000"/>
              </a:lnSpc>
              <a:spcBef>
                <a:spcPts val="0"/>
              </a:spcBef>
              <a:buFont typeface="Symbol" pitchFamily="18" charset="2"/>
              <a:buChar char="-"/>
            </a:pPr>
            <a:r>
              <a:rPr lang="ru-RU" sz="3800" b="1" i="1" dirty="0" smtClean="0">
                <a:latin typeface="Times New Roman" pitchFamily="18" charset="0"/>
                <a:cs typeface="Times New Roman" pitchFamily="18" charset="0"/>
              </a:rPr>
              <a:t>сменяемость 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показатель, который определяет усилия на модификацию, устранение ошибок или внесения изменений в связи с ошибками и новыми возможностями среды функционирования;</a:t>
            </a:r>
          </a:p>
          <a:p>
            <a:pPr marL="0" indent="0" algn="just">
              <a:lnSpc>
                <a:spcPct val="160000"/>
              </a:lnSpc>
              <a:spcBef>
                <a:spcPts val="0"/>
              </a:spcBef>
              <a:buFont typeface="Symbol" pitchFamily="18" charset="2"/>
              <a:buChar char="-"/>
            </a:pPr>
            <a:r>
              <a:rPr lang="ru-RU" sz="3800" b="1" i="1" dirty="0" smtClean="0">
                <a:latin typeface="Times New Roman" pitchFamily="18" charset="0"/>
                <a:cs typeface="Times New Roman" pitchFamily="18" charset="0"/>
              </a:rPr>
              <a:t>стабильность 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- атрибут, характеризующий вероятность модификации;</a:t>
            </a:r>
          </a:p>
          <a:p>
            <a:pPr marL="0" indent="0" algn="just">
              <a:lnSpc>
                <a:spcPct val="160000"/>
              </a:lnSpc>
              <a:spcBef>
                <a:spcPts val="0"/>
              </a:spcBef>
              <a:buFont typeface="Symbol" pitchFamily="18" charset="2"/>
              <a:buChar char="-"/>
            </a:pPr>
            <a:r>
              <a:rPr lang="ru-RU" sz="3800" b="1" i="1" dirty="0" smtClean="0">
                <a:latin typeface="Times New Roman" pitchFamily="18" charset="0"/>
                <a:cs typeface="Times New Roman" pitchFamily="18" charset="0"/>
              </a:rPr>
              <a:t>тестируемость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- атрибут, характеризующий усилия по проведению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валидации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и верификации.</a:t>
            </a:r>
          </a:p>
          <a:p>
            <a:pPr marL="0" indent="0" algn="just">
              <a:lnSpc>
                <a:spcPct val="160000"/>
              </a:lnSpc>
              <a:spcBef>
                <a:spcPts val="0"/>
              </a:spcBef>
              <a:buFont typeface="Symbol" pitchFamily="18" charset="2"/>
              <a:buChar char="-"/>
            </a:pPr>
            <a:endParaRPr lang="ru-RU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95536" y="980728"/>
            <a:ext cx="8229600" cy="4896544"/>
          </a:xfrm>
        </p:spPr>
        <p:txBody>
          <a:bodyPr>
            <a:noAutofit/>
          </a:bodyPr>
          <a:lstStyle/>
          <a:p>
            <a:pPr marL="0" indent="450000" algn="just">
              <a:lnSpc>
                <a:spcPct val="160000"/>
              </a:lnSpc>
              <a:spcBef>
                <a:spcPts val="0"/>
              </a:spcBef>
              <a:buNone/>
            </a:pPr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Переносимость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это способность ПО приспосабливаться к работе в случае изменения среды выполнения.</a:t>
            </a:r>
          </a:p>
          <a:p>
            <a:pPr marL="0" indent="450000" algn="just">
              <a:lnSpc>
                <a:spcPct val="16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 основным компонентам среды разработки ИС относят: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0000" algn="just">
              <a:lnSpc>
                <a:spcPct val="160000"/>
              </a:lnSpc>
              <a:spcBef>
                <a:spcPts val="0"/>
              </a:spcBef>
              <a:buFont typeface="Symbol" pitchFamily="18" charset="2"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Организационные; </a:t>
            </a:r>
          </a:p>
          <a:p>
            <a:pPr marL="0" indent="450000" algn="just">
              <a:lnSpc>
                <a:spcPct val="160000"/>
              </a:lnSpc>
              <a:spcBef>
                <a:spcPts val="0"/>
              </a:spcBef>
              <a:buFont typeface="Symbol" pitchFamily="18" charset="2"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Технологические;</a:t>
            </a:r>
          </a:p>
          <a:p>
            <a:pPr marL="0" indent="450000" algn="just">
              <a:lnSpc>
                <a:spcPct val="160000"/>
              </a:lnSpc>
              <a:spcBef>
                <a:spcPts val="0"/>
              </a:spcBef>
              <a:buFont typeface="Symbol" pitchFamily="18" charset="2"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Аппаратные;</a:t>
            </a:r>
          </a:p>
          <a:p>
            <a:pPr marL="0" indent="450000" algn="just">
              <a:lnSpc>
                <a:spcPct val="160000"/>
              </a:lnSpc>
              <a:spcBef>
                <a:spcPts val="0"/>
              </a:spcBef>
              <a:buFont typeface="Symbol" pitchFamily="18" charset="2"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программные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т.д.</a:t>
            </a:r>
          </a:p>
          <a:p>
            <a:pPr marL="0" indent="450000" algn="just">
              <a:lnSpc>
                <a:spcPct val="160000"/>
              </a:lnSpc>
              <a:spcBef>
                <a:spcPts val="0"/>
              </a:spcBef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0000" algn="just">
              <a:lnSpc>
                <a:spcPct val="160000"/>
              </a:lnSpc>
              <a:spcBef>
                <a:spcPts val="0"/>
              </a:spcBef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67544" y="476672"/>
            <a:ext cx="8229600" cy="5865515"/>
          </a:xfrm>
        </p:spPr>
        <p:txBody>
          <a:bodyPr>
            <a:normAutofit/>
          </a:bodyPr>
          <a:lstStyle/>
          <a:p>
            <a:pPr marL="0" indent="36000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Атрибуты переносимости ПО: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000" algn="just">
              <a:lnSpc>
                <a:spcPct val="150000"/>
              </a:lnSpc>
              <a:spcBef>
                <a:spcPts val="0"/>
              </a:spcBef>
              <a:buFont typeface="Symbol" pitchFamily="18" charset="2"/>
              <a:buChar char="-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адаптивность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000" algn="just">
              <a:lnSpc>
                <a:spcPct val="150000"/>
              </a:lnSpc>
              <a:spcBef>
                <a:spcPts val="0"/>
              </a:spcBef>
              <a:buFont typeface="Symbol" pitchFamily="18" charset="2"/>
              <a:buChar char="-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тладка; 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000" algn="just">
              <a:lnSpc>
                <a:spcPct val="150000"/>
              </a:lnSpc>
              <a:spcBef>
                <a:spcPts val="0"/>
              </a:spcBef>
              <a:buFont typeface="Symbol" pitchFamily="18" charset="2"/>
              <a:buChar char="-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совместимость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интероперабельность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000" algn="just">
              <a:lnSpc>
                <a:spcPct val="150000"/>
              </a:lnSpc>
              <a:spcBef>
                <a:spcPts val="0"/>
              </a:spcBef>
              <a:buFont typeface="Symbol" pitchFamily="18" charset="2"/>
              <a:buChar char="-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согласованность.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600" b="1" i="1" u="sng" dirty="0" smtClean="0">
                <a:latin typeface="Times New Roman" pitchFamily="18" charset="0"/>
                <a:cs typeface="Times New Roman" pitchFamily="18" charset="0"/>
              </a:rPr>
              <a:t>Оценивание качества</a:t>
            </a: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 - это действия, которые должны определить, в какой степени ПО соответствует своему назначению.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420888"/>
            <a:ext cx="7773338" cy="1596177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67544" y="593304"/>
            <a:ext cx="8229600" cy="6264696"/>
          </a:xfrm>
        </p:spPr>
        <p:txBody>
          <a:bodyPr>
            <a:noAutofit/>
          </a:bodyPr>
          <a:lstStyle/>
          <a:p>
            <a:pPr marL="0" indent="45000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Качество программного обеспечения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совокупность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свойств,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обусловливающих возможность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использования для удовлетворения определенных в соответствии 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назначением потребностей.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Количественные характеристики этих свойств определяются показателями, которые необходимо контролировать и учитывать.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Основными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показателями качества информационных систем являются надежность, достоверность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функциональность,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безопасность,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эффективность и т.д.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67544" y="764704"/>
            <a:ext cx="8229600" cy="5472608"/>
          </a:xfrm>
        </p:spPr>
        <p:txBody>
          <a:bodyPr>
            <a:normAutofit fontScale="70000" lnSpcReduction="20000"/>
          </a:bodyPr>
          <a:lstStyle/>
          <a:p>
            <a:pPr marL="0" indent="45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соответствии с международными и отечественными стандартами оценки уровня качества выделяют два процесса обеспечения качества на протяжении жизненного цикла программного обеспечения:</a:t>
            </a:r>
          </a:p>
          <a:p>
            <a:pPr marL="0" indent="450000" algn="just">
              <a:lnSpc>
                <a:spcPct val="17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Гарантия качества программного обеспечения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включает в себя действия, которые выполняются на каждом этапе его разработки. Цель состоит в том, чтобы гарантировать соответствие продукта функциональным и нефункциональным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требованиям;</a:t>
            </a:r>
          </a:p>
          <a:p>
            <a:pPr marL="0" indent="450000" algn="just">
              <a:lnSpc>
                <a:spcPct val="17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Инженерия 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качества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это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инженерная дисциплина, занимающаяся принципами и практикой обеспечения и контроля качества продукции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услуг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управление, разработка, эксплуатация и техническое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обслуживание систем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и корпоративных архитектур с высоким стандартом качества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95536" y="1484784"/>
            <a:ext cx="8229600" cy="3600400"/>
          </a:xfrm>
        </p:spPr>
        <p:txBody>
          <a:bodyPr>
            <a:normAutofit/>
          </a:bodyPr>
          <a:lstStyle/>
          <a:p>
            <a:pPr marL="0" indent="457200" algn="just">
              <a:lnSpc>
                <a:spcPct val="160000"/>
              </a:lnSpc>
              <a:spcBef>
                <a:spcPts val="0"/>
              </a:spcBef>
              <a:buNone/>
            </a:pP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Надежность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это множество атрибутов, которые указывают на способность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программного обеспечения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корректно преобразовывать исходные данные в результаты.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Снижение надежности ПО происходит вследствие ошибок в требованиях, проектировании и исполнении.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764704"/>
            <a:ext cx="8075240" cy="562074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Атрибуты надежности ПО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11560" y="1340768"/>
            <a:ext cx="8229600" cy="5256584"/>
          </a:xfrm>
        </p:spPr>
        <p:txBody>
          <a:bodyPr>
            <a:noAutofit/>
          </a:bodyPr>
          <a:lstStyle/>
          <a:p>
            <a:pPr marL="0" lvl="0" indent="450000" algn="just">
              <a:lnSpc>
                <a:spcPct val="170000"/>
              </a:lnSpc>
              <a:spcBef>
                <a:spcPts val="0"/>
              </a:spcBef>
              <a:buFont typeface="Symbol" pitchFamily="18" charset="2"/>
              <a:buChar char=""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безотказность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атрибуты, которые определяют частоту отказов вследствие наличия ошибок в ПО;</a:t>
            </a:r>
          </a:p>
          <a:p>
            <a:pPr marL="0" lvl="0" indent="450000" algn="just">
              <a:lnSpc>
                <a:spcPct val="170000"/>
              </a:lnSpc>
              <a:spcBef>
                <a:spcPts val="0"/>
              </a:spcBef>
              <a:buFont typeface="Symbol" pitchFamily="18" charset="2"/>
              <a:buChar char=""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устойчивость к ошибкам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атрибуты, которые указывают на обеспечение способности выполнять функции в аномальных условиях (сбои аппаратуры, ошибки в данных и интерфейсах, нарушения в действиях оператора и т.п.);</a:t>
            </a:r>
          </a:p>
          <a:p>
            <a:pPr marL="0" lvl="0" indent="450000" algn="just">
              <a:lnSpc>
                <a:spcPct val="170000"/>
              </a:lnSpc>
              <a:spcBef>
                <a:spcPts val="0"/>
              </a:spcBef>
              <a:buFont typeface="Symbol" pitchFamily="18" charset="2"/>
              <a:buChar char=""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восстанавливаемость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атрибуты, которые указывают на способность программы к перезапуску для повторного выполнения и восстановления данных после отказов;</a:t>
            </a:r>
          </a:p>
          <a:p>
            <a:pPr marL="0" lvl="0" indent="450000" algn="just">
              <a:lnSpc>
                <a:spcPct val="170000"/>
              </a:lnSpc>
              <a:spcBef>
                <a:spcPts val="0"/>
              </a:spcBef>
              <a:buFont typeface="Symbol" pitchFamily="18" charset="2"/>
              <a:buChar char=""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согласованность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атрибут, который показывает соответствие действующим стандартам, соглашениям, правилам, законам и распоряжениям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95536" y="980728"/>
            <a:ext cx="8229600" cy="4824536"/>
          </a:xfrm>
        </p:spPr>
        <p:txBody>
          <a:bodyPr>
            <a:noAutofit/>
          </a:bodyPr>
          <a:lstStyle/>
          <a:p>
            <a:pPr marL="0" indent="45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800" b="1" i="1" u="sng" dirty="0" smtClean="0">
                <a:latin typeface="Times New Roman" pitchFamily="18" charset="0"/>
                <a:cs typeface="Times New Roman" pitchFamily="18" charset="0"/>
              </a:rPr>
              <a:t>Достоверность </a:t>
            </a:r>
            <a:r>
              <a:rPr lang="ru-RU" sz="1800" b="1" i="1" u="sng" dirty="0" smtClean="0">
                <a:latin typeface="Times New Roman" pitchFamily="18" charset="0"/>
                <a:cs typeface="Times New Roman" pitchFamily="18" charset="0"/>
              </a:rPr>
              <a:t>функционирования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— свойство системы, обусловливающее безошибочность производимых ею преобразований информации.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Достоверность функционирования информационной системы полностью определяется и измеряется достоверностью ее результатной информации.</a:t>
            </a:r>
          </a:p>
          <a:p>
            <a:pPr marL="0" indent="45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800" b="1" i="1" u="sng" dirty="0" smtClean="0">
                <a:latin typeface="Times New Roman" pitchFamily="18" charset="0"/>
                <a:cs typeface="Times New Roman" pitchFamily="18" charset="0"/>
              </a:rPr>
              <a:t>Достоверность информации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— это свойство информации отражать реально существующие объекты с необходимой точностью. Достоверность информации измеряется вероятностью того, что отражаемое информацией значение параметра отличается от истинного значения этого параметра в пределах необходимой точности.</a:t>
            </a:r>
          </a:p>
          <a:p>
            <a:pPr marL="0" indent="450000" algn="just">
              <a:lnSpc>
                <a:spcPct val="150000"/>
              </a:lnSpc>
              <a:spcBef>
                <a:spcPts val="0"/>
              </a:spcBef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83568" y="1844824"/>
            <a:ext cx="7772870" cy="3424107"/>
          </a:xfrm>
        </p:spPr>
        <p:txBody>
          <a:bodyPr>
            <a:normAutofit fontScale="85000" lnSpcReduction="10000"/>
          </a:bodyPr>
          <a:lstStyle/>
          <a:p>
            <a:pPr marL="0" indent="45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Функциональность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это совокупность свойств, которые определяют способность ПО выполнять в заданной среде упорядоченную последовательность действий для удовлетворения потребительских свойств, заказанных пользователем, в соответствии с требованиями обработки и общесистемных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средств.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648072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Атрибуты функциональности ПО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11560" y="764704"/>
            <a:ext cx="8075240" cy="4713387"/>
          </a:xfrm>
        </p:spPr>
        <p:txBody>
          <a:bodyPr>
            <a:noAutofit/>
          </a:bodyPr>
          <a:lstStyle/>
          <a:p>
            <a:pPr marL="0" lvl="0" indent="0" algn="just">
              <a:lnSpc>
                <a:spcPct val="170000"/>
              </a:lnSpc>
              <a:spcBef>
                <a:spcPts val="0"/>
              </a:spcBef>
              <a:buFont typeface="Symbol" pitchFamily="18" charset="2"/>
              <a:buChar char="-"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функциональная полнота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атрибут, который показывает степень достаточности основных функций для решения специальных задач в соответствии с назначением ПО;</a:t>
            </a:r>
          </a:p>
          <a:p>
            <a:pPr marL="0" lvl="0" indent="0" algn="just">
              <a:lnSpc>
                <a:spcPct val="170000"/>
              </a:lnSpc>
              <a:spcBef>
                <a:spcPts val="0"/>
              </a:spcBef>
              <a:buFont typeface="Symbol" pitchFamily="18" charset="2"/>
              <a:buChar char="-"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правильность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атрибут, который показывает, как обеспечивается достижение правильных и согласованных результатов;</a:t>
            </a:r>
          </a:p>
          <a:p>
            <a:pPr marL="0" lvl="0" indent="0" algn="just">
              <a:lnSpc>
                <a:spcPct val="170000"/>
              </a:lnSpc>
              <a:spcBef>
                <a:spcPts val="0"/>
              </a:spcBef>
              <a:buFont typeface="Symbol" pitchFamily="18" charset="2"/>
              <a:buChar char="-"/>
            </a:pP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интероперабельность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или совместимость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атрибуты, которые указывают на способность ПО взаимодействовать с другими системами и средами;</a:t>
            </a:r>
          </a:p>
          <a:p>
            <a:pPr marL="0" lvl="0" indent="0" algn="just">
              <a:lnSpc>
                <a:spcPct val="170000"/>
              </a:lnSpc>
              <a:spcBef>
                <a:spcPts val="0"/>
              </a:spcBef>
              <a:buFont typeface="Symbol" pitchFamily="18" charset="2"/>
              <a:buChar char="-"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защищенность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атрибуты, которые указывают на возможность предотвращать несанкционированный доступ к программам и данным;</a:t>
            </a:r>
          </a:p>
          <a:p>
            <a:pPr marL="0" lvl="0" indent="0" algn="just">
              <a:lnSpc>
                <a:spcPct val="170000"/>
              </a:lnSpc>
              <a:spcBef>
                <a:spcPts val="0"/>
              </a:spcBef>
              <a:buFont typeface="Symbol" pitchFamily="18" charset="2"/>
              <a:buChar char="-"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согласованность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атрибут, который указывает на соответствие заданным стандартам, соглашениям, правилам, законам и распоряжениям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95536" y="692696"/>
            <a:ext cx="8229600" cy="5760640"/>
          </a:xfrm>
        </p:spPr>
        <p:txBody>
          <a:bodyPr>
            <a:normAutofit fontScale="85000" lnSpcReduction="10000"/>
          </a:bodyPr>
          <a:lstStyle/>
          <a:p>
            <a:pPr marL="0" indent="45000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Удобство применения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это множество атрибутов, характеризующих условия взаимодействия пользователя 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ПО. </a:t>
            </a:r>
          </a:p>
          <a:p>
            <a:pPr marL="0" indent="450000" algn="ctr">
              <a:lnSpc>
                <a:spcPct val="17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Атрибуты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удобства применения ПО:</a:t>
            </a:r>
          </a:p>
          <a:p>
            <a:pPr marL="0" lvl="0" indent="450000" algn="just">
              <a:lnSpc>
                <a:spcPct val="170000"/>
              </a:lnSpc>
              <a:spcBef>
                <a:spcPts val="0"/>
              </a:spcBef>
              <a:buFont typeface="Symbol" pitchFamily="18" charset="2"/>
              <a:buChar char="-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понятность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определяется, насколько понятны для распознавания логические концепции ПО и условий их применения;</a:t>
            </a:r>
          </a:p>
          <a:p>
            <a:pPr marL="0" lvl="0" indent="450000" algn="just">
              <a:lnSpc>
                <a:spcPct val="170000"/>
              </a:lnSpc>
              <a:spcBef>
                <a:spcPts val="0"/>
              </a:spcBef>
              <a:buFont typeface="Symbol" pitchFamily="18" charset="2"/>
              <a:buChar char="-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легкость обучения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определяется, насколько доступны (легкие) для изучения условия использования;</a:t>
            </a:r>
          </a:p>
          <a:p>
            <a:pPr marL="0" lvl="0" indent="450000" algn="just">
              <a:lnSpc>
                <a:spcPct val="170000"/>
              </a:lnSpc>
              <a:spcBef>
                <a:spcPts val="0"/>
              </a:spcBef>
              <a:buFont typeface="Symbol" pitchFamily="18" charset="2"/>
              <a:buChar char="-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оперативность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характеризуется скоростью реакции системы на действия пользователя;</a:t>
            </a:r>
          </a:p>
          <a:p>
            <a:pPr marL="0" lvl="0" indent="450000" algn="just">
              <a:lnSpc>
                <a:spcPct val="170000"/>
              </a:lnSpc>
              <a:spcBef>
                <a:spcPts val="0"/>
              </a:spcBef>
              <a:buFont typeface="Symbol" pitchFamily="18" charset="2"/>
              <a:buChar char="-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согласованность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определяется соответствием разработки требованиям действующих стандартов, соглашений, правил, законов и распоряжений;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Другая 1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</TotalTime>
  <Words>133</Words>
  <Application>Microsoft Office PowerPoint</Application>
  <PresentationFormat>Экран (4:3)</PresentationFormat>
  <Paragraphs>47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Капля</vt:lpstr>
      <vt:lpstr>АНАЛИЗ КАЧЕСТВА ПРОГРАММНОГО ОБЕСПЕЧЕНИЯ</vt:lpstr>
      <vt:lpstr>Слайд 2</vt:lpstr>
      <vt:lpstr>Слайд 3</vt:lpstr>
      <vt:lpstr>Слайд 4</vt:lpstr>
      <vt:lpstr>Атрибуты надежности ПО:</vt:lpstr>
      <vt:lpstr>Слайд 6</vt:lpstr>
      <vt:lpstr>Слайд 7</vt:lpstr>
      <vt:lpstr>Атрибуты функциональности ПО:</vt:lpstr>
      <vt:lpstr>Слайд 9</vt:lpstr>
      <vt:lpstr>Слайд 10</vt:lpstr>
      <vt:lpstr>Слайд 11</vt:lpstr>
      <vt:lpstr>Атрибуты сопровождения ПО:</vt:lpstr>
      <vt:lpstr>Слайд 13</vt:lpstr>
      <vt:lpstr>Слайд 14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ПОНЯТИЯ КАЧЕСТВА ИНФОРМАЦИОННОЙ СИСТЕМЫ</dc:title>
  <cp:lastModifiedBy>йцукен</cp:lastModifiedBy>
  <cp:revision>12</cp:revision>
  <dcterms:modified xsi:type="dcterms:W3CDTF">2022-10-21T00:20:25Z</dcterms:modified>
</cp:coreProperties>
</file>