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64" r:id="rId5"/>
    <p:sldId id="266" r:id="rId6"/>
    <p:sldId id="265" r:id="rId7"/>
    <p:sldId id="258" r:id="rId8"/>
    <p:sldId id="259" r:id="rId9"/>
    <p:sldId id="267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FFD3"/>
    <a:srgbClr val="FD8B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F499AA-0A34-4405-AB25-8B86D61A4AC0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74EFF6-A567-44BE-8C67-26641E6A5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7%D0%B8%D1%81%D0%BB%D0%BE" TargetMode="External"/><Relationship Id="rId13" Type="http://schemas.openxmlformats.org/officeDocument/2006/relationships/hyperlink" Target="https://ru.wikipedia.org/wiki/URL#%D0%A1%D1%82%D1%80%D1%83%D0%BA%D1%82%D1%83%D1%80%D0%B0_URL" TargetMode="External"/><Relationship Id="rId3" Type="http://schemas.openxmlformats.org/officeDocument/2006/relationships/hyperlink" Target="http://ru.wikipedia.org/wiki/%D0%94%D0%BE%D0%BC%D0%B5%D0%BD%D0%BD%D0%BE%D0%B5_%D0%B8%D0%BC%D1%8F" TargetMode="External"/><Relationship Id="rId7" Type="http://schemas.openxmlformats.org/officeDocument/2006/relationships/hyperlink" Target="http://ru.wikipedia.org/wiki/%D0%A1%D0%B8%D1%81%D1%82%D0%B5%D0%BC%D0%B0_%D1%81%D1%87%D0%B8%D1%81%D0%BB%D0%B5%D0%BD%D0%B8%D1%8F" TargetMode="External"/><Relationship Id="rId12" Type="http://schemas.openxmlformats.org/officeDocument/2006/relationships/hyperlink" Target="https://en.wikipedia.org/wiki/HTML_attribute" TargetMode="External"/><Relationship Id="rId2" Type="http://schemas.openxmlformats.org/officeDocument/2006/relationships/hyperlink" Target="http://ru.wikipedia.org/wiki/%D0%9F%D0%B0%D1%80%D0%BE%D0%BB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IP-%D0%B0%D0%B4%D1%80%D0%B5%D1%81" TargetMode="External"/><Relationship Id="rId11" Type="http://schemas.openxmlformats.org/officeDocument/2006/relationships/hyperlink" Target="https://en.wikipedia.org/wiki/fragment_identifier" TargetMode="External"/><Relationship Id="rId5" Type="http://schemas.openxmlformats.org/officeDocument/2006/relationships/hyperlink" Target="http://ru.wikipedia.org/wiki/DNS" TargetMode="External"/><Relationship Id="rId10" Type="http://schemas.openxmlformats.org/officeDocument/2006/relationships/hyperlink" Target="http://ru.wikipedia.org/wiki/%D0%98%D0%BD%D1%84%D0%BE%D1%80%D0%BC%D0%B0%D1%86%D0%B8%D1%8F" TargetMode="External"/><Relationship Id="rId4" Type="http://schemas.openxmlformats.org/officeDocument/2006/relationships/hyperlink" Target="http://ru.wikipedia.org/wiki/%D0%A5%D0%BE%D1%81%D1%82" TargetMode="External"/><Relationship Id="rId9" Type="http://schemas.openxmlformats.org/officeDocument/2006/relationships/hyperlink" Target="http://ru.wikipedia.org/wiki/%D0%9F%D0%BE%D1%80%D1%82_(TCP/UDP)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Usenet" TargetMode="External"/><Relationship Id="rId13" Type="http://schemas.openxmlformats.org/officeDocument/2006/relationships/hyperlink" Target="https://ru.wikipedia.org/wiki/%D0%9F%D1%80%D0%BE%D0%B3%D1%80%D0%B0%D0%BC%D0%BC%D1%8B_%D0%BC%D0%B3%D0%BD%D0%BE%D0%B2%D0%B5%D0%BD%D0%BD%D0%BE%D0%B3%D0%BE_%D0%BE%D0%B1%D0%BC%D0%B5%D0%BD%D0%B0_%D1%81%D0%BE%D0%BE%D0%B1%D1%89%D0%B5%D0%BD%D0%B8%D1%8F%D0%BC%D0%B8" TargetMode="External"/><Relationship Id="rId3" Type="http://schemas.openxmlformats.org/officeDocument/2006/relationships/hyperlink" Target="http://ru.wikipedia.org/wiki/%D0%93%D0%B8%D0%BF%D0%B5%D1%80%D1%82%D0%B5%D0%BA%D1%81%D1%82" TargetMode="External"/><Relationship Id="rId7" Type="http://schemas.openxmlformats.org/officeDocument/2006/relationships/hyperlink" Target="http://ru.wikipedia.org/wiki/%D0%AD%D0%BB%D0%B5%D0%BA%D1%82%D1%80%D0%BE%D0%BD%D0%BD%D0%B0%D1%8F_%D0%BF%D0%BE%D1%87%D1%82%D0%B0" TargetMode="External"/><Relationship Id="rId12" Type="http://schemas.openxmlformats.org/officeDocument/2006/relationships/hyperlink" Target="http://ru.wikipedia.org/wiki/Jabber" TargetMode="External"/><Relationship Id="rId2" Type="http://schemas.openxmlformats.org/officeDocument/2006/relationships/hyperlink" Target="http://ru.wikipedia.org/wiki/FT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TLS" TargetMode="External"/><Relationship Id="rId11" Type="http://schemas.openxmlformats.org/officeDocument/2006/relationships/hyperlink" Target="http://ru.wikipedia.org/wiki/WAIS" TargetMode="External"/><Relationship Id="rId5" Type="http://schemas.openxmlformats.org/officeDocument/2006/relationships/hyperlink" Target="http://ru.wikipedia.org/wiki/SSL" TargetMode="External"/><Relationship Id="rId15" Type="http://schemas.openxmlformats.org/officeDocument/2006/relationships/hyperlink" Target="http://ru.wikipedia.org/wiki/Data:_URL" TargetMode="External"/><Relationship Id="rId10" Type="http://schemas.openxmlformats.org/officeDocument/2006/relationships/hyperlink" Target="http://ru.wikipedia.org/wiki/IRC" TargetMode="External"/><Relationship Id="rId4" Type="http://schemas.openxmlformats.org/officeDocument/2006/relationships/hyperlink" Target="http://ru.wikipedia.org/wiki/HTTP" TargetMode="External"/><Relationship Id="rId9" Type="http://schemas.openxmlformats.org/officeDocument/2006/relationships/hyperlink" Target="http://ru.wikipedia.org/wiki/NNTP" TargetMode="External"/><Relationship Id="rId14" Type="http://schemas.openxmlformats.org/officeDocument/2006/relationships/hyperlink" Target="http://ru.wikipedia.org/wiki/%D0%A4%D0%B0%D0%B9%D0%BB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SMS" TargetMode="External"/><Relationship Id="rId3" Type="http://schemas.openxmlformats.org/officeDocument/2006/relationships/hyperlink" Target="http://ru.wikipedia.org/wiki/%D0%9F%D0%BE%D1%87%D1%82%D0%BE%D0%B2%D1%8B%D0%B9_%D1%81%D0%B5%D1%80%D0%B2%D0%B5%D1%80" TargetMode="External"/><Relationship Id="rId7" Type="http://schemas.openxmlformats.org/officeDocument/2006/relationships/hyperlink" Target="http://ru.wikipedia.org/wiki/Skype" TargetMode="External"/><Relationship Id="rId2" Type="http://schemas.openxmlformats.org/officeDocument/2006/relationships/hyperlink" Target="http://ru.wikipedia.org/wiki/MI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ANSI" TargetMode="External"/><Relationship Id="rId5" Type="http://schemas.openxmlformats.org/officeDocument/2006/relationships/hyperlink" Target="http://ru.wikipedia.org/wiki/Telnet" TargetMode="External"/><Relationship Id="rId10" Type="http://schemas.openxmlformats.org/officeDocument/2006/relationships/hyperlink" Target="http://www.tula.net/tgpu/resources/yakushin/html_doc/doc02/doc02index.htm" TargetMode="External"/><Relationship Id="rId4" Type="http://schemas.openxmlformats.org/officeDocument/2006/relationships/hyperlink" Target="http://ru.wikipedia.org/wiki/Network_File_System" TargetMode="External"/><Relationship Id="rId9" Type="http://schemas.openxmlformats.org/officeDocument/2006/relationships/hyperlink" Target="http://ru.wikipedia.org/wiki/%D0%9C%D0%BE%D0%B1%D0%B8%D0%BB%D1%8C%D0%BD%D1%8B%D0%B9_%D1%82%D0%B5%D0%BB%D0%B5%D1%84%D0%BE%D0%B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Адресация в Интернет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7708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400" y="982980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 smtClean="0"/>
              <a:t>Протокол </a:t>
            </a:r>
            <a:r>
              <a:rPr lang="ru-RU" dirty="0" smtClean="0"/>
              <a:t>– </a:t>
            </a:r>
            <a:r>
              <a:rPr lang="ru-RU" dirty="0"/>
              <a:t>схема обращения к ресурсу, в большинстве случаев имеется в виду сетевой протокол;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/>
              <a:t>логин</a:t>
            </a:r>
            <a:r>
              <a:rPr lang="ru-RU" dirty="0"/>
              <a:t>  – имя пользователя, используемое для доступа к ресурсу;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/>
              <a:t>пароль</a:t>
            </a:r>
            <a:r>
              <a:rPr lang="ru-RU" dirty="0"/>
              <a:t>  – </a:t>
            </a:r>
            <a:r>
              <a:rPr lang="ru-RU" dirty="0">
                <a:hlinkClick r:id="rId2" tooltip="Пароль"/>
              </a:rPr>
              <a:t>пароль</a:t>
            </a:r>
            <a:r>
              <a:rPr lang="ru-RU" dirty="0"/>
              <a:t>, ассоциированный с указанным именем пользователя;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/>
              <a:t>хост</a:t>
            </a:r>
            <a:r>
              <a:rPr lang="ru-RU" dirty="0"/>
              <a:t>  – полностью прописанное </a:t>
            </a:r>
            <a:r>
              <a:rPr lang="ru-RU" dirty="0">
                <a:hlinkClick r:id="rId3" tooltip="Доменное имя"/>
              </a:rPr>
              <a:t>доменное имя</a:t>
            </a:r>
            <a:r>
              <a:rPr lang="ru-RU" dirty="0"/>
              <a:t> </a:t>
            </a:r>
            <a:r>
              <a:rPr lang="ru-RU" dirty="0">
                <a:hlinkClick r:id="rId4" tooltip="Хост"/>
              </a:rPr>
              <a:t>компьютера</a:t>
            </a:r>
            <a:r>
              <a:rPr lang="ru-RU" dirty="0"/>
              <a:t> в системе </a:t>
            </a:r>
            <a:r>
              <a:rPr lang="ru-RU" dirty="0">
                <a:hlinkClick r:id="rId5" tooltip="DNS"/>
              </a:rPr>
              <a:t>DNS</a:t>
            </a:r>
            <a:r>
              <a:rPr lang="ru-RU" dirty="0"/>
              <a:t> или </a:t>
            </a:r>
            <a:r>
              <a:rPr lang="ru-RU" dirty="0">
                <a:hlinkClick r:id="rId6" tooltip="IP-адрес"/>
              </a:rPr>
              <a:t>IP-адрес</a:t>
            </a:r>
            <a:r>
              <a:rPr lang="ru-RU" dirty="0"/>
              <a:t> хоста в форме четырёх </a:t>
            </a:r>
            <a:r>
              <a:rPr lang="ru-RU" dirty="0">
                <a:hlinkClick r:id="rId7" tooltip="Система счисления"/>
              </a:rPr>
              <a:t>десятичных</a:t>
            </a:r>
            <a:r>
              <a:rPr lang="ru-RU" dirty="0"/>
              <a:t> </a:t>
            </a:r>
            <a:r>
              <a:rPr lang="ru-RU" dirty="0">
                <a:hlinkClick r:id="rId8" tooltip="Число"/>
              </a:rPr>
              <a:t>чисел</a:t>
            </a:r>
            <a:r>
              <a:rPr lang="ru-RU" dirty="0"/>
              <a:t>, разделённых точками (</a:t>
            </a:r>
            <a:r>
              <a:rPr lang="ru-RU" dirty="0">
                <a:hlinkClick r:id="rId8" tooltip="Число"/>
              </a:rPr>
              <a:t>числа</a:t>
            </a:r>
            <a:r>
              <a:rPr lang="ru-RU" dirty="0"/>
              <a:t> находятся в интервале от 0 до 255);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/>
              <a:t>порт</a:t>
            </a:r>
            <a:r>
              <a:rPr lang="ru-RU" dirty="0"/>
              <a:t>  – </a:t>
            </a:r>
            <a:r>
              <a:rPr lang="ru-RU" dirty="0">
                <a:hlinkClick r:id="rId9" tooltip="Порт (TCP/UDP)"/>
              </a:rPr>
              <a:t>порт</a:t>
            </a:r>
            <a:r>
              <a:rPr lang="ru-RU" dirty="0"/>
              <a:t> компьютера для подключения;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/>
              <a:t>URL-путь </a:t>
            </a:r>
            <a:r>
              <a:rPr lang="ru-RU" dirty="0"/>
              <a:t>– уточняющая </a:t>
            </a:r>
            <a:r>
              <a:rPr lang="ru-RU" dirty="0">
                <a:hlinkClick r:id="rId10" tooltip="Информация"/>
              </a:rPr>
              <a:t>информация</a:t>
            </a:r>
            <a:r>
              <a:rPr lang="ru-RU" dirty="0"/>
              <a:t> о месте нахождения ресурса (зависит от протокола), как правило это некоторый путь к ресурсу(например путь к файлу);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/>
              <a:t>параметры</a:t>
            </a:r>
            <a:r>
              <a:rPr lang="ru-RU" dirty="0"/>
              <a:t> – параметры, которые управляют запросом к ресурсу (например параметры вызываемой процедуры), как правило различные параметры разделяются друг от друга символом «&amp;».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/>
              <a:t>якорь</a:t>
            </a:r>
            <a:r>
              <a:rPr lang="ru-RU" dirty="0"/>
              <a:t> </a:t>
            </a:r>
            <a:r>
              <a:rPr lang="ru-RU" dirty="0">
                <a:hlinkClick r:id="rId11" tooltip="en:fragment identifier"/>
              </a:rPr>
              <a:t>идентификатор «якоря»</a:t>
            </a:r>
            <a:r>
              <a:rPr lang="ru-RU" dirty="0"/>
              <a:t> </a:t>
            </a:r>
            <a:r>
              <a:rPr lang="ru-RU" dirty="0" smtClean="0"/>
              <a:t>с </a:t>
            </a:r>
            <a:r>
              <a:rPr lang="ru-RU" dirty="0"/>
              <a:t>предшествующим символом </a:t>
            </a:r>
            <a:r>
              <a:rPr lang="ru-RU" b="1" dirty="0"/>
              <a:t>#</a:t>
            </a:r>
            <a:r>
              <a:rPr lang="ru-RU" dirty="0"/>
              <a:t>. Якорем может быть указан заголовок внутри документа или </a:t>
            </a:r>
            <a:r>
              <a:rPr lang="ru-RU" dirty="0">
                <a:hlinkClick r:id="rId12" tooltip="en:HTML attribute"/>
              </a:rPr>
              <a:t>атрибут </a:t>
            </a:r>
            <a:r>
              <a:rPr lang="ru-RU" dirty="0" err="1">
                <a:hlinkClick r:id="rId12" tooltip="en:HTML attribute"/>
              </a:rPr>
              <a:t>id</a:t>
            </a:r>
            <a:r>
              <a:rPr lang="ru-RU" dirty="0"/>
              <a:t> </a:t>
            </a:r>
            <a:r>
              <a:rPr lang="ru-RU" dirty="0" smtClean="0"/>
              <a:t>элемента</a:t>
            </a:r>
            <a:r>
              <a:rPr lang="ru-RU" dirty="0"/>
              <a:t>. По такой ссылке браузер откроет страницу и </a:t>
            </a:r>
            <a:r>
              <a:rPr lang="ru-RU" b="1" dirty="0" smtClean="0"/>
              <a:t>пролистает</a:t>
            </a:r>
            <a:r>
              <a:rPr lang="ru-RU" dirty="0" smtClean="0"/>
              <a:t>  </a:t>
            </a:r>
            <a:r>
              <a:rPr lang="ru-RU" dirty="0"/>
              <a:t>к указанному элементу. Например, ссылка на </a:t>
            </a:r>
            <a:r>
              <a:rPr lang="ru-RU" dirty="0" smtClean="0"/>
              <a:t>заданный раздел </a:t>
            </a:r>
            <a:r>
              <a:rPr lang="ru-RU" dirty="0" smtClean="0"/>
              <a:t>статьи</a:t>
            </a:r>
            <a:r>
              <a:rPr lang="ru-RU" dirty="0"/>
              <a:t>: </a:t>
            </a:r>
            <a:r>
              <a:rPr lang="ru-RU" dirty="0">
                <a:hlinkClick r:id="rId13"/>
              </a:rPr>
              <a:t>https://ru.wikipedia.org/wiki/URL#Структура_URL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61548"/>
            <a:ext cx="842493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&lt;протокол&gt;:[//[&lt;</a:t>
            </a:r>
            <a:r>
              <a:rPr lang="ru-RU" b="1" dirty="0"/>
              <a:t>логин&gt;[:&lt;пароль&gt;]@]&lt;хост&gt;[:&lt;порт&gt;]][/&lt;</a:t>
            </a:r>
            <a:r>
              <a:rPr lang="en-US" b="1" dirty="0">
                <a:latin typeface="Agency FB" panose="020B0503020202020204" pitchFamily="34" charset="0"/>
              </a:rPr>
              <a:t>URL‐</a:t>
            </a:r>
            <a:r>
              <a:rPr lang="ru-RU" b="1" dirty="0"/>
              <a:t>путь&gt;][?&lt;</a:t>
            </a:r>
            <a:r>
              <a:rPr lang="ru-RU" b="1" dirty="0" smtClean="0"/>
              <a:t>параметры</a:t>
            </a:r>
            <a:r>
              <a:rPr lang="ru-RU" b="1" dirty="0"/>
              <a:t>&gt;][#&lt;якорь&gt;]</a:t>
            </a:r>
          </a:p>
        </p:txBody>
      </p:sp>
    </p:spTree>
    <p:extLst>
      <p:ext uri="{BB962C8B-B14F-4D97-AF65-F5344CB8AC3E}">
        <p14:creationId xmlns:p14="http://schemas.microsoft.com/office/powerpoint/2010/main" xmlns="" val="2032040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7992888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Следует отметить, что для разных приложений прикладного уровня некоторые части URL могут отсутствовать, в этом случае приложение самостоятельно решает, какие значения пропущенных частей URL нужно подставить. Например, в </a:t>
            </a:r>
            <a:r>
              <a:rPr lang="ru-RU" dirty="0" smtClean="0"/>
              <a:t>браузерах </a:t>
            </a:r>
            <a:r>
              <a:rPr lang="ru-RU" dirty="0"/>
              <a:t>(</a:t>
            </a:r>
            <a:r>
              <a:rPr lang="ru-RU" dirty="0" err="1" smtClean="0"/>
              <a:t>просмотровщики</a:t>
            </a:r>
            <a:r>
              <a:rPr lang="ru-RU" dirty="0" smtClean="0"/>
              <a:t> ресурсов</a:t>
            </a:r>
            <a:r>
              <a:rPr lang="ru-RU" dirty="0"/>
              <a:t>) в простейших случаях достаточно указывать только имя </a:t>
            </a:r>
            <a:r>
              <a:rPr lang="ru-RU" dirty="0" smtClean="0"/>
              <a:t>хоста, </a:t>
            </a:r>
            <a:r>
              <a:rPr lang="ru-RU" dirty="0"/>
              <a:t>например – mail.ru, yahoo.com  и т.п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276872"/>
            <a:ext cx="7920880" cy="4247317"/>
          </a:xfrm>
          <a:prstGeom prst="rect">
            <a:avLst/>
          </a:prstGeom>
          <a:solidFill>
            <a:srgbClr val="AFFFD3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Общепринятые схемы (протоколы) URL включают:</a:t>
            </a:r>
          </a:p>
          <a:p>
            <a:pPr lvl="0"/>
            <a:r>
              <a:rPr lang="ru-RU" b="1" dirty="0" err="1"/>
              <a:t>ftp</a:t>
            </a:r>
            <a:r>
              <a:rPr lang="ru-RU" dirty="0"/>
              <a:t> – Протокол передачи файлов </a:t>
            </a:r>
            <a:r>
              <a:rPr lang="ru-RU" dirty="0">
                <a:hlinkClick r:id="rId2" tooltip="FTP"/>
              </a:rPr>
              <a:t>FTP</a:t>
            </a:r>
            <a:r>
              <a:rPr lang="ru-RU" dirty="0"/>
              <a:t> </a:t>
            </a:r>
          </a:p>
          <a:p>
            <a:pPr lvl="0"/>
            <a:r>
              <a:rPr lang="ru-RU" b="1" dirty="0" err="1"/>
              <a:t>http</a:t>
            </a:r>
            <a:r>
              <a:rPr lang="ru-RU" dirty="0"/>
              <a:t> – Протокол передачи </a:t>
            </a:r>
            <a:r>
              <a:rPr lang="ru-RU" dirty="0">
                <a:hlinkClick r:id="rId3" tooltip="Гипертекст"/>
              </a:rPr>
              <a:t>гипертекста</a:t>
            </a:r>
            <a:r>
              <a:rPr lang="ru-RU" dirty="0"/>
              <a:t> </a:t>
            </a:r>
            <a:r>
              <a:rPr lang="ru-RU" dirty="0">
                <a:hlinkClick r:id="rId4" tooltip="HTTP"/>
              </a:rPr>
              <a:t>HTTP</a:t>
            </a:r>
            <a:r>
              <a:rPr lang="ru-RU" dirty="0"/>
              <a:t> </a:t>
            </a:r>
          </a:p>
          <a:p>
            <a:pPr lvl="0"/>
            <a:r>
              <a:rPr lang="ru-RU" b="1" dirty="0" err="1"/>
              <a:t>https</a:t>
            </a:r>
            <a:r>
              <a:rPr lang="ru-RU" dirty="0"/>
              <a:t> – Специальная реализация протокола </a:t>
            </a:r>
            <a:r>
              <a:rPr lang="ru-RU" dirty="0">
                <a:hlinkClick r:id="rId4" tooltip="HTTP"/>
              </a:rPr>
              <a:t>HTTP</a:t>
            </a:r>
            <a:r>
              <a:rPr lang="ru-RU" dirty="0"/>
              <a:t>, использующая шифрование (как правило, </a:t>
            </a:r>
            <a:r>
              <a:rPr lang="ru-RU" dirty="0">
                <a:hlinkClick r:id="rId5" tooltip="SSL"/>
              </a:rPr>
              <a:t>SSL</a:t>
            </a:r>
            <a:r>
              <a:rPr lang="ru-RU" dirty="0"/>
              <a:t> или </a:t>
            </a:r>
            <a:r>
              <a:rPr lang="ru-RU" dirty="0">
                <a:hlinkClick r:id="rId6" tooltip="TLS"/>
              </a:rPr>
              <a:t>TLS</a:t>
            </a:r>
            <a:r>
              <a:rPr lang="ru-RU" dirty="0"/>
              <a:t>) </a:t>
            </a:r>
          </a:p>
          <a:p>
            <a:pPr lvl="0"/>
            <a:r>
              <a:rPr lang="ru-RU" b="1" dirty="0" err="1" smtClean="0"/>
              <a:t>mailto</a:t>
            </a:r>
            <a:r>
              <a:rPr lang="ru-RU" dirty="0" smtClean="0"/>
              <a:t> </a:t>
            </a:r>
            <a:r>
              <a:rPr lang="ru-RU" dirty="0"/>
              <a:t>– Адрес </a:t>
            </a:r>
            <a:r>
              <a:rPr lang="ru-RU" dirty="0">
                <a:hlinkClick r:id="rId7" tooltip="Электронная почта"/>
              </a:rPr>
              <a:t>электронной почты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b="1" dirty="0" err="1"/>
              <a:t>news</a:t>
            </a:r>
            <a:r>
              <a:rPr lang="ru-RU" dirty="0"/>
              <a:t> – Новости </a:t>
            </a:r>
            <a:r>
              <a:rPr lang="ru-RU" dirty="0" err="1">
                <a:hlinkClick r:id="rId8" tooltip="Usenet"/>
              </a:rPr>
              <a:t>Usenet</a:t>
            </a:r>
            <a:r>
              <a:rPr lang="ru-RU" dirty="0"/>
              <a:t> </a:t>
            </a:r>
          </a:p>
          <a:p>
            <a:pPr lvl="0"/>
            <a:r>
              <a:rPr lang="ru-RU" b="1" dirty="0" err="1"/>
              <a:t>nntp</a:t>
            </a:r>
            <a:r>
              <a:rPr lang="ru-RU" dirty="0"/>
              <a:t> – Новости </a:t>
            </a:r>
            <a:r>
              <a:rPr lang="ru-RU" dirty="0" err="1">
                <a:hlinkClick r:id="rId8" tooltip="Usenet"/>
              </a:rPr>
              <a:t>Usenet</a:t>
            </a:r>
            <a:r>
              <a:rPr lang="ru-RU" dirty="0"/>
              <a:t> через протокол </a:t>
            </a:r>
            <a:r>
              <a:rPr lang="ru-RU" dirty="0">
                <a:hlinkClick r:id="rId9" tooltip="NNTP"/>
              </a:rPr>
              <a:t>NNTP</a:t>
            </a:r>
            <a:r>
              <a:rPr lang="ru-RU" dirty="0"/>
              <a:t> </a:t>
            </a:r>
          </a:p>
          <a:p>
            <a:pPr lvl="0"/>
            <a:r>
              <a:rPr lang="ru-RU" b="1" dirty="0" err="1"/>
              <a:t>irc</a:t>
            </a:r>
            <a:r>
              <a:rPr lang="ru-RU" dirty="0"/>
              <a:t> – Протокол </a:t>
            </a:r>
            <a:r>
              <a:rPr lang="ru-RU" dirty="0" smtClean="0">
                <a:hlinkClick r:id="rId10" tooltip="IRC"/>
              </a:rPr>
              <a:t>IRC</a:t>
            </a:r>
            <a:r>
              <a:rPr lang="ru-RU" dirty="0" smtClean="0"/>
              <a:t>. </a:t>
            </a:r>
            <a:r>
              <a:rPr lang="ru-RU" dirty="0"/>
              <a:t>протокол прикладного уровня для обмена сообщениями в режиме реального времени.</a:t>
            </a:r>
          </a:p>
          <a:p>
            <a:pPr lvl="0"/>
            <a:r>
              <a:rPr lang="ru-RU" b="1" dirty="0" err="1" smtClean="0"/>
              <a:t>wais</a:t>
            </a:r>
            <a:r>
              <a:rPr lang="ru-RU" dirty="0" smtClean="0"/>
              <a:t> </a:t>
            </a:r>
            <a:r>
              <a:rPr lang="ru-RU" dirty="0"/>
              <a:t>– База данных системы </a:t>
            </a:r>
            <a:r>
              <a:rPr lang="ru-RU" dirty="0">
                <a:hlinkClick r:id="rId11" tooltip="WAIS"/>
              </a:rPr>
              <a:t>WAIS</a:t>
            </a:r>
            <a:r>
              <a:rPr lang="ru-RU" dirty="0"/>
              <a:t> </a:t>
            </a:r>
          </a:p>
          <a:p>
            <a:pPr lvl="0"/>
            <a:r>
              <a:rPr lang="ru-RU" b="1" dirty="0" err="1"/>
              <a:t>xmpp</a:t>
            </a:r>
            <a:r>
              <a:rPr lang="ru-RU" dirty="0"/>
              <a:t> – Протокол XMPP (часть </a:t>
            </a:r>
            <a:r>
              <a:rPr lang="ru-RU" dirty="0" err="1" smtClean="0">
                <a:hlinkClick r:id="rId12" tooltip="Jabber"/>
              </a:rPr>
              <a:t>Jabber</a:t>
            </a:r>
            <a:r>
              <a:rPr lang="ru-RU" dirty="0" smtClean="0"/>
              <a:t>). Для</a:t>
            </a:r>
            <a:r>
              <a:rPr lang="ru-RU" dirty="0"/>
              <a:t> </a:t>
            </a:r>
            <a:r>
              <a:rPr lang="ru-RU" dirty="0">
                <a:hlinkClick r:id="rId13" tooltip="Программы мгновенного обмена сообщениями"/>
              </a:rPr>
              <a:t>мгновенного обмена сообщениями</a:t>
            </a:r>
            <a:r>
              <a:rPr lang="ru-RU" dirty="0"/>
              <a:t> и информацией о </a:t>
            </a:r>
            <a:r>
              <a:rPr lang="ru-RU" dirty="0" smtClean="0"/>
              <a:t>присутствии.</a:t>
            </a:r>
            <a:endParaRPr lang="ru-RU" dirty="0"/>
          </a:p>
          <a:p>
            <a:pPr lvl="0"/>
            <a:r>
              <a:rPr lang="ru-RU" b="1" dirty="0" err="1"/>
              <a:t>file</a:t>
            </a:r>
            <a:r>
              <a:rPr lang="ru-RU" dirty="0"/>
              <a:t> – Имя локального </a:t>
            </a:r>
            <a:r>
              <a:rPr lang="ru-RU" dirty="0">
                <a:hlinkClick r:id="rId14" tooltip="Файл"/>
              </a:rPr>
              <a:t>файла</a:t>
            </a:r>
            <a:r>
              <a:rPr lang="ru-RU" dirty="0"/>
              <a:t> </a:t>
            </a:r>
          </a:p>
          <a:p>
            <a:pPr lvl="0"/>
            <a:r>
              <a:rPr lang="ru-RU" b="1" dirty="0" err="1"/>
              <a:t>data</a:t>
            </a:r>
            <a:r>
              <a:rPr lang="ru-RU" dirty="0"/>
              <a:t> – Непосредственные данные (</a:t>
            </a:r>
            <a:r>
              <a:rPr lang="ru-RU" dirty="0" err="1">
                <a:hlinkClick r:id="rId15" tooltip="Data: URL"/>
              </a:rPr>
              <a:t>Data</a:t>
            </a:r>
            <a:r>
              <a:rPr lang="ru-RU" dirty="0">
                <a:hlinkClick r:id="rId15" tooltip="Data: URL"/>
              </a:rPr>
              <a:t>: URL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107757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208912" cy="2862322"/>
          </a:xfrm>
          <a:prstGeom prst="rect">
            <a:avLst/>
          </a:prstGeom>
          <a:solidFill>
            <a:srgbClr val="AFFFD3"/>
          </a:solidFill>
        </p:spPr>
        <p:txBody>
          <a:bodyPr wrap="square" rtlCol="0">
            <a:spAutoFit/>
          </a:bodyPr>
          <a:lstStyle/>
          <a:p>
            <a:r>
              <a:rPr lang="ru-RU" smtClean="0"/>
              <a:t>Примеры </a:t>
            </a:r>
            <a:r>
              <a:rPr lang="ru-RU" dirty="0"/>
              <a:t>реже используемых схем:</a:t>
            </a:r>
          </a:p>
          <a:p>
            <a:pPr lvl="0"/>
            <a:r>
              <a:rPr lang="ru-RU" dirty="0" err="1"/>
              <a:t>afs</a:t>
            </a:r>
            <a:r>
              <a:rPr lang="ru-RU" dirty="0"/>
              <a:t> – Глобальное имя файла в файловой системе </a:t>
            </a:r>
            <a:r>
              <a:rPr lang="ru-RU" dirty="0" err="1"/>
              <a:t>Andrew</a:t>
            </a:r>
            <a:r>
              <a:rPr lang="ru-RU" dirty="0"/>
              <a:t> </a:t>
            </a:r>
            <a:r>
              <a:rPr lang="ru-RU" dirty="0" err="1"/>
              <a:t>File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 </a:t>
            </a:r>
          </a:p>
          <a:p>
            <a:pPr lvl="0"/>
            <a:r>
              <a:rPr lang="ru-RU" dirty="0" err="1"/>
              <a:t>cid</a:t>
            </a:r>
            <a:r>
              <a:rPr lang="ru-RU" dirty="0"/>
              <a:t> – Идентификатор содержимого для частей </a:t>
            </a:r>
            <a:r>
              <a:rPr lang="ru-RU" dirty="0">
                <a:hlinkClick r:id="rId2" tooltip="MIME"/>
              </a:rPr>
              <a:t>MIME</a:t>
            </a:r>
            <a:r>
              <a:rPr lang="ru-RU" dirty="0"/>
              <a:t> </a:t>
            </a:r>
          </a:p>
          <a:p>
            <a:pPr lvl="0"/>
            <a:r>
              <a:rPr lang="ru-RU" dirty="0" err="1"/>
              <a:t>mid</a:t>
            </a:r>
            <a:r>
              <a:rPr lang="ru-RU" dirty="0"/>
              <a:t> – Идентификатор сообщений для электронной почты </a:t>
            </a:r>
          </a:p>
          <a:p>
            <a:pPr lvl="0"/>
            <a:r>
              <a:rPr lang="ru-RU" dirty="0" err="1"/>
              <a:t>mailserver</a:t>
            </a:r>
            <a:r>
              <a:rPr lang="ru-RU" dirty="0"/>
              <a:t> – Доступ к данным с </a:t>
            </a:r>
            <a:r>
              <a:rPr lang="ru-RU" dirty="0">
                <a:hlinkClick r:id="rId3" tooltip="Почтовый сервер"/>
              </a:rPr>
              <a:t>почтовых серверов</a:t>
            </a:r>
            <a:r>
              <a:rPr lang="ru-RU" dirty="0"/>
              <a:t> </a:t>
            </a:r>
          </a:p>
          <a:p>
            <a:pPr lvl="0"/>
            <a:r>
              <a:rPr lang="ru-RU" dirty="0" err="1"/>
              <a:t>nfs</a:t>
            </a:r>
            <a:r>
              <a:rPr lang="ru-RU" dirty="0"/>
              <a:t> – Имя файла в сетевой файловой системе </a:t>
            </a:r>
            <a:r>
              <a:rPr lang="ru-RU" dirty="0">
                <a:hlinkClick r:id="rId4" tooltip="Network File System"/>
              </a:rPr>
              <a:t>NFS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tn3270 – Эмуляция интерактивной сессии </a:t>
            </a:r>
            <a:r>
              <a:rPr lang="ru-RU" dirty="0" err="1">
                <a:hlinkClick r:id="rId5" tooltip="Telnet"/>
              </a:rPr>
              <a:t>Telnet</a:t>
            </a:r>
            <a:r>
              <a:rPr lang="ru-RU" dirty="0"/>
              <a:t> 3270 </a:t>
            </a:r>
          </a:p>
          <a:p>
            <a:pPr lvl="0"/>
            <a:r>
              <a:rPr lang="ru-RU" dirty="0"/>
              <a:t>z39.50 – Доступ к службам </a:t>
            </a:r>
            <a:r>
              <a:rPr lang="ru-RU" dirty="0">
                <a:hlinkClick r:id="rId6" tooltip="ANSI"/>
              </a:rPr>
              <a:t>ANSI</a:t>
            </a:r>
            <a:r>
              <a:rPr lang="ru-RU" dirty="0"/>
              <a:t> Z39.50 </a:t>
            </a:r>
          </a:p>
          <a:p>
            <a:pPr lvl="0"/>
            <a:r>
              <a:rPr lang="ru-RU" dirty="0" err="1"/>
              <a:t>skype</a:t>
            </a:r>
            <a:r>
              <a:rPr lang="ru-RU" dirty="0"/>
              <a:t> – Протокол </a:t>
            </a:r>
            <a:r>
              <a:rPr lang="ru-RU" dirty="0" err="1">
                <a:hlinkClick r:id="rId7" tooltip="Skype"/>
              </a:rPr>
              <a:t>Skype</a:t>
            </a:r>
            <a:r>
              <a:rPr lang="ru-RU" dirty="0"/>
              <a:t> </a:t>
            </a:r>
          </a:p>
          <a:p>
            <a:pPr lvl="0"/>
            <a:r>
              <a:rPr lang="ru-RU" dirty="0" err="1"/>
              <a:t>smsto</a:t>
            </a:r>
            <a:r>
              <a:rPr lang="ru-RU" dirty="0"/>
              <a:t> – Открытие редактора </a:t>
            </a:r>
            <a:r>
              <a:rPr lang="ru-RU" dirty="0">
                <a:hlinkClick r:id="rId8" tooltip="SMS"/>
              </a:rPr>
              <a:t>SMS</a:t>
            </a:r>
            <a:r>
              <a:rPr lang="ru-RU" dirty="0"/>
              <a:t> в некоторых </a:t>
            </a:r>
            <a:r>
              <a:rPr lang="ru-RU" dirty="0">
                <a:hlinkClick r:id="rId9" tooltip="Мобильный телефон"/>
              </a:rPr>
              <a:t>мобильных телефонах</a:t>
            </a:r>
            <a:r>
              <a:rPr lang="ru-RU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3573016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Приведем примеры URL:</a:t>
            </a:r>
          </a:p>
          <a:p>
            <a:r>
              <a:rPr lang="en-US" dirty="0"/>
              <a:t>http</a:t>
            </a:r>
            <a:r>
              <a:rPr lang="ru-RU" dirty="0"/>
              <a:t>://</a:t>
            </a:r>
            <a:r>
              <a:rPr lang="en-US" dirty="0" err="1"/>
              <a:t>bugtraq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/</a:t>
            </a:r>
            <a:r>
              <a:rPr lang="en-US" dirty="0" err="1"/>
              <a:t>cgi</a:t>
            </a:r>
            <a:r>
              <a:rPr lang="ru-RU" dirty="0"/>
              <a:t>-</a:t>
            </a:r>
            <a:r>
              <a:rPr lang="en-US" dirty="0"/>
              <a:t>bin</a:t>
            </a:r>
            <a:r>
              <a:rPr lang="ru-RU" dirty="0"/>
              <a:t>/</a:t>
            </a:r>
            <a:r>
              <a:rPr lang="en-US" dirty="0"/>
              <a:t>forum</a:t>
            </a:r>
            <a:r>
              <a:rPr lang="ru-RU" dirty="0"/>
              <a:t>.</a:t>
            </a:r>
            <a:r>
              <a:rPr lang="en-US" dirty="0" err="1"/>
              <a:t>mcgi</a:t>
            </a:r>
            <a:r>
              <a:rPr lang="ru-RU" dirty="0"/>
              <a:t>?</a:t>
            </a:r>
            <a:r>
              <a:rPr lang="en-US" dirty="0"/>
              <a:t>type</a:t>
            </a:r>
            <a:r>
              <a:rPr lang="ru-RU" dirty="0"/>
              <a:t>=</a:t>
            </a:r>
            <a:r>
              <a:rPr lang="en-US" dirty="0" err="1"/>
              <a:t>sb</a:t>
            </a:r>
            <a:r>
              <a:rPr lang="ru-RU" dirty="0"/>
              <a:t>&amp;</a:t>
            </a:r>
            <a:r>
              <a:rPr lang="en-US" dirty="0"/>
              <a:t>b</a:t>
            </a:r>
            <a:r>
              <a:rPr lang="ru-RU" dirty="0"/>
              <a:t>=20&amp;</a:t>
            </a:r>
            <a:r>
              <a:rPr lang="en-US" dirty="0"/>
              <a:t>m</a:t>
            </a:r>
            <a:r>
              <a:rPr lang="ru-RU" dirty="0"/>
              <a:t>=63747</a:t>
            </a:r>
          </a:p>
          <a:p>
            <a:r>
              <a:rPr lang="en-US" dirty="0">
                <a:hlinkClick r:id="rId10"/>
              </a:rPr>
              <a:t>http</a:t>
            </a:r>
            <a:r>
              <a:rPr lang="ru-RU" dirty="0">
                <a:hlinkClick r:id="rId10"/>
              </a:rPr>
              <a:t>://</a:t>
            </a:r>
            <a:r>
              <a:rPr lang="en-US" dirty="0">
                <a:hlinkClick r:id="rId10"/>
              </a:rPr>
              <a:t>www</a:t>
            </a:r>
            <a:r>
              <a:rPr lang="ru-RU" dirty="0">
                <a:hlinkClick r:id="rId10"/>
              </a:rPr>
              <a:t>.</a:t>
            </a:r>
            <a:r>
              <a:rPr lang="en-US" dirty="0" err="1">
                <a:hlinkClick r:id="rId10"/>
              </a:rPr>
              <a:t>tula</a:t>
            </a:r>
            <a:r>
              <a:rPr lang="ru-RU" dirty="0">
                <a:hlinkClick r:id="rId10"/>
              </a:rPr>
              <a:t>.</a:t>
            </a:r>
            <a:r>
              <a:rPr lang="en-US" dirty="0">
                <a:hlinkClick r:id="rId10"/>
              </a:rPr>
              <a:t>net</a:t>
            </a:r>
            <a:r>
              <a:rPr lang="ru-RU" dirty="0">
                <a:hlinkClick r:id="rId10"/>
              </a:rPr>
              <a:t>/</a:t>
            </a:r>
            <a:r>
              <a:rPr lang="en-US" dirty="0" err="1">
                <a:hlinkClick r:id="rId10"/>
              </a:rPr>
              <a:t>tgpu</a:t>
            </a:r>
            <a:r>
              <a:rPr lang="ru-RU" dirty="0">
                <a:hlinkClick r:id="rId10"/>
              </a:rPr>
              <a:t>/</a:t>
            </a:r>
            <a:r>
              <a:rPr lang="en-US" dirty="0">
                <a:hlinkClick r:id="rId10"/>
              </a:rPr>
              <a:t>resources</a:t>
            </a:r>
            <a:r>
              <a:rPr lang="ru-RU" dirty="0">
                <a:hlinkClick r:id="rId10"/>
              </a:rPr>
              <a:t>/</a:t>
            </a:r>
            <a:r>
              <a:rPr lang="en-US" dirty="0">
                <a:hlinkClick r:id="rId10"/>
              </a:rPr>
              <a:t>html</a:t>
            </a:r>
            <a:r>
              <a:rPr lang="ru-RU" dirty="0">
                <a:hlinkClick r:id="rId10"/>
              </a:rPr>
              <a:t>_</a:t>
            </a:r>
            <a:r>
              <a:rPr lang="en-US" dirty="0">
                <a:hlinkClick r:id="rId10"/>
              </a:rPr>
              <a:t>doc</a:t>
            </a:r>
            <a:r>
              <a:rPr lang="ru-RU" dirty="0">
                <a:hlinkClick r:id="rId10"/>
              </a:rPr>
              <a:t>/</a:t>
            </a:r>
            <a:r>
              <a:rPr lang="en-US" dirty="0">
                <a:hlinkClick r:id="rId10"/>
              </a:rPr>
              <a:t>doc</a:t>
            </a:r>
            <a:r>
              <a:rPr lang="ru-RU" dirty="0">
                <a:hlinkClick r:id="rId10"/>
              </a:rPr>
              <a:t>02/</a:t>
            </a:r>
            <a:r>
              <a:rPr lang="en-US" dirty="0">
                <a:hlinkClick r:id="rId10"/>
              </a:rPr>
              <a:t>doc</a:t>
            </a:r>
            <a:r>
              <a:rPr lang="ru-RU" dirty="0">
                <a:hlinkClick r:id="rId10"/>
              </a:rPr>
              <a:t>02</a:t>
            </a:r>
            <a:r>
              <a:rPr lang="en-US" dirty="0">
                <a:hlinkClick r:id="rId10"/>
              </a:rPr>
              <a:t>index</a:t>
            </a:r>
            <a:r>
              <a:rPr lang="ru-RU" dirty="0">
                <a:hlinkClick r:id="rId10"/>
              </a:rPr>
              <a:t>.</a:t>
            </a:r>
            <a:r>
              <a:rPr lang="en-US" dirty="0" err="1">
                <a:hlinkClick r:id="rId10"/>
              </a:rPr>
              <a:t>htm</a:t>
            </a:r>
            <a:endParaRPr lang="ru-RU" dirty="0"/>
          </a:p>
          <a:p>
            <a:r>
              <a:rPr lang="en-US" dirty="0"/>
              <a:t>ftp</a:t>
            </a:r>
            <a:r>
              <a:rPr lang="ru-RU" dirty="0"/>
              <a:t>://</a:t>
            </a:r>
            <a:r>
              <a:rPr lang="en-US" dirty="0" err="1"/>
              <a:t>ivanon</a:t>
            </a:r>
            <a:r>
              <a:rPr lang="ru-RU" dirty="0"/>
              <a:t>:</a:t>
            </a:r>
            <a:r>
              <a:rPr lang="en-US" dirty="0" err="1"/>
              <a:t>ivpsw</a:t>
            </a:r>
            <a:r>
              <a:rPr lang="ru-RU" dirty="0"/>
              <a:t>@192.168.28.14/</a:t>
            </a:r>
            <a:r>
              <a:rPr lang="en-US" dirty="0"/>
              <a:t>books</a:t>
            </a:r>
            <a:r>
              <a:rPr lang="ru-RU" dirty="0"/>
              <a:t>/</a:t>
            </a:r>
            <a:r>
              <a:rPr lang="en-US" dirty="0"/>
              <a:t>book</a:t>
            </a:r>
            <a:r>
              <a:rPr lang="ru-RU" dirty="0"/>
              <a:t>1.</a:t>
            </a:r>
            <a:r>
              <a:rPr lang="en-US" dirty="0"/>
              <a:t>zip</a:t>
            </a:r>
            <a:endParaRPr lang="ru-RU" dirty="0"/>
          </a:p>
          <a:p>
            <a:r>
              <a:rPr lang="en-US" dirty="0"/>
              <a:t>http</a:t>
            </a:r>
            <a:r>
              <a:rPr lang="ru-RU" dirty="0"/>
              <a:t>://</a:t>
            </a:r>
            <a:r>
              <a:rPr lang="en-US" dirty="0" err="1"/>
              <a:t>i</a:t>
            </a:r>
            <a:r>
              <a:rPr lang="ru-RU" dirty="0"/>
              <a:t>.</a:t>
            </a:r>
            <a:r>
              <a:rPr lang="en-US" dirty="0"/>
              <a:t>hi</a:t>
            </a:r>
            <a:r>
              <a:rPr lang="ru-RU" dirty="0"/>
              <a:t>-</a:t>
            </a:r>
            <a:r>
              <a:rPr lang="en-US" dirty="0" err="1"/>
              <a:t>edu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:8080/</a:t>
            </a:r>
            <a:r>
              <a:rPr lang="en-US" dirty="0"/>
              <a:t>default</a:t>
            </a:r>
            <a:r>
              <a:rPr lang="ru-RU" dirty="0"/>
              <a:t>.</a:t>
            </a:r>
            <a:r>
              <a:rPr lang="en-US" dirty="0"/>
              <a:t>asp</a:t>
            </a:r>
            <a:r>
              <a:rPr lang="ru-RU" dirty="0"/>
              <a:t>?</a:t>
            </a:r>
            <a:r>
              <a:rPr lang="en-US" dirty="0" err="1"/>
              <a:t>subj</a:t>
            </a:r>
            <a:r>
              <a:rPr lang="ru-RU" dirty="0"/>
              <a:t>_</a:t>
            </a:r>
            <a:r>
              <a:rPr lang="en-US" dirty="0"/>
              <a:t>code</a:t>
            </a:r>
            <a:r>
              <a:rPr lang="ru-RU" dirty="0"/>
              <a:t>=1&amp;</a:t>
            </a:r>
            <a:r>
              <a:rPr lang="en-US" dirty="0" err="1"/>
              <a:t>fileName</a:t>
            </a:r>
            <a:r>
              <a:rPr lang="ru-RU" dirty="0"/>
              <a:t>=</a:t>
            </a:r>
            <a:r>
              <a:rPr lang="en-US" dirty="0" err="1"/>
              <a:t>Informatika</a:t>
            </a:r>
            <a:r>
              <a:rPr lang="ru-RU" dirty="0"/>
              <a:t>.</a:t>
            </a:r>
            <a:r>
              <a:rPr lang="en-US" dirty="0" err="1"/>
              <a:t>ast</a:t>
            </a:r>
            <a:endParaRPr lang="ru-RU" dirty="0"/>
          </a:p>
          <a:p>
            <a:r>
              <a:rPr lang="en-US" dirty="0"/>
              <a:t>mailto</a:t>
            </a:r>
            <a:r>
              <a:rPr lang="ru-RU" dirty="0"/>
              <a:t>:</a:t>
            </a:r>
            <a:r>
              <a:rPr lang="en-US" dirty="0"/>
              <a:t>m</a:t>
            </a:r>
            <a:r>
              <a:rPr lang="ru-RU" dirty="0"/>
              <a:t>-</a:t>
            </a:r>
            <a:r>
              <a:rPr lang="en-US" dirty="0"/>
              <a:t>k</a:t>
            </a:r>
            <a:r>
              <a:rPr lang="ru-RU" dirty="0"/>
              <a:t>@</a:t>
            </a:r>
            <a:r>
              <a:rPr lang="en-US" dirty="0"/>
              <a:t>hi</a:t>
            </a:r>
            <a:r>
              <a:rPr lang="ru-RU" dirty="0"/>
              <a:t>-</a:t>
            </a:r>
            <a:r>
              <a:rPr lang="en-US" dirty="0" err="1"/>
              <a:t>edu</a:t>
            </a:r>
            <a:r>
              <a:rPr lang="ru-RU" dirty="0"/>
              <a:t>.</a:t>
            </a:r>
            <a:r>
              <a:rPr lang="en-US" dirty="0" err="1"/>
              <a:t>ru</a:t>
            </a:r>
            <a:endParaRPr lang="ru-RU" dirty="0"/>
          </a:p>
          <a:p>
            <a:r>
              <a:rPr lang="en-US" dirty="0"/>
              <a:t>file</a:t>
            </a:r>
            <a:r>
              <a:rPr lang="ru-RU" dirty="0"/>
              <a:t>:///</a:t>
            </a:r>
            <a:r>
              <a:rPr lang="en-US" dirty="0"/>
              <a:t>A</a:t>
            </a:r>
            <a:r>
              <a:rPr lang="ru-RU" dirty="0"/>
              <a:t>:/</a:t>
            </a:r>
            <a:r>
              <a:rPr lang="en-US" dirty="0"/>
              <a:t>keys</a:t>
            </a:r>
            <a:r>
              <a:rPr lang="ru-RU" dirty="0"/>
              <a:t>.</a:t>
            </a:r>
            <a:r>
              <a:rPr lang="en-US" dirty="0" err="1" smtClean="0"/>
              <a:t>dat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812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836" y="0"/>
            <a:ext cx="7467600" cy="70609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Доменное имя компьютера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640960" cy="2232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Использование IP-адресов для большинства обычных пользователей при адресации компьютеров в сети является не очень удобным. Приходится иметь дело с </a:t>
            </a:r>
            <a:r>
              <a:rPr lang="ru-RU" dirty="0">
                <a:solidFill>
                  <a:srgbClr val="FF0000"/>
                </a:solidFill>
              </a:rPr>
              <a:t>длинными числовыми значениями</a:t>
            </a:r>
            <a:r>
              <a:rPr lang="ru-RU" dirty="0"/>
              <a:t>, которые трудно запоминать и как-то ассоциировать с ресурсами расположенными по этим адресам.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77059"/>
            <a:ext cx="7056784" cy="259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5470951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Поэтому на прикладном уровне намного чаще используется так называемое </a:t>
            </a:r>
            <a:r>
              <a:rPr lang="ru-RU" sz="2400" b="1" dirty="0">
                <a:solidFill>
                  <a:srgbClr val="00B050"/>
                </a:solidFill>
              </a:rPr>
              <a:t>доменное имя компьютера или символьное </a:t>
            </a:r>
            <a:r>
              <a:rPr lang="ru-RU" sz="2400" dirty="0"/>
              <a:t>имя компьютера.</a:t>
            </a:r>
          </a:p>
        </p:txBody>
      </p:sp>
    </p:spTree>
    <p:extLst>
      <p:ext uri="{BB962C8B-B14F-4D97-AF65-F5344CB8AC3E}">
        <p14:creationId xmlns:p14="http://schemas.microsoft.com/office/powerpoint/2010/main" xmlns="" val="4519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2279362"/>
            <a:ext cx="8136904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Для перевода IP-адресов в символьные имена и наоборот используется специальная система доменных имен – </a:t>
            </a:r>
            <a:r>
              <a:rPr lang="ru-RU" b="1" dirty="0" err="1">
                <a:solidFill>
                  <a:schemeClr val="bg1"/>
                </a:solidFill>
              </a:rPr>
              <a:t>Domain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Name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System</a:t>
            </a:r>
            <a:r>
              <a:rPr lang="ru-RU" b="1" dirty="0">
                <a:solidFill>
                  <a:schemeClr val="bg1"/>
                </a:solidFill>
              </a:rPr>
              <a:t> (DNS</a:t>
            </a:r>
            <a:r>
              <a:rPr lang="ru-RU" b="1" dirty="0" smtClean="0">
                <a:solidFill>
                  <a:schemeClr val="bg1"/>
                </a:solidFill>
              </a:rPr>
              <a:t>).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87155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Доме́нное</a:t>
            </a:r>
            <a:r>
              <a:rPr lang="ru-RU" b="1" dirty="0"/>
              <a:t> имя</a:t>
            </a:r>
            <a:r>
              <a:rPr lang="ru-RU" dirty="0"/>
              <a:t> — символьное имя, служащее для идентификации областей, которые являются единицами административной автономии в сети Интернет, в составе вышестоящей по иерархии такой области. Каждая из таких областей называется </a:t>
            </a:r>
            <a:r>
              <a:rPr lang="ru-RU" b="1" i="1" dirty="0" err="1" smtClean="0"/>
              <a:t>доме́ном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09836" y="0"/>
            <a:ext cx="7467600" cy="70609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Доменное имя компьютера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1431" y="3269888"/>
            <a:ext cx="6016873" cy="358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2163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64704"/>
            <a:ext cx="8064896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К</a:t>
            </a:r>
            <a:r>
              <a:rPr lang="ru-RU" dirty="0" smtClean="0"/>
              <a:t>омпьютеры </a:t>
            </a:r>
            <a:r>
              <a:rPr lang="ru-RU" dirty="0"/>
              <a:t>в сети Интернет логически объединяются в определенные уровни (группы), называемые </a:t>
            </a:r>
            <a:r>
              <a:rPr lang="ru-RU" b="1" i="1" dirty="0" err="1"/>
              <a:t>доме́нами</a:t>
            </a:r>
            <a:r>
              <a:rPr lang="ru-RU" b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</a:rPr>
              <a:t>Каждый </a:t>
            </a:r>
            <a:r>
              <a:rPr lang="ru-RU" dirty="0">
                <a:solidFill>
                  <a:prstClr val="black"/>
                </a:solidFill>
              </a:rPr>
              <a:t>домен может включать в себя </a:t>
            </a:r>
            <a:r>
              <a:rPr lang="ru-RU" dirty="0" err="1">
                <a:solidFill>
                  <a:prstClr val="black"/>
                </a:solidFill>
              </a:rPr>
              <a:t>поддомены</a:t>
            </a:r>
            <a:r>
              <a:rPr lang="ru-RU" dirty="0">
                <a:solidFill>
                  <a:prstClr val="black"/>
                </a:solidFill>
              </a:rPr>
              <a:t> (подгруппы) </a:t>
            </a:r>
            <a:r>
              <a:rPr lang="ru-RU" dirty="0" smtClean="0">
                <a:solidFill>
                  <a:prstClr val="black"/>
                </a:solidFill>
              </a:rPr>
              <a:t>.  </a:t>
            </a:r>
            <a:endParaRPr lang="ru-RU" dirty="0" smtClean="0">
              <a:solidFill>
                <a:prstClr val="black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</a:rPr>
              <a:t>В </a:t>
            </a:r>
            <a:r>
              <a:rPr lang="ru-RU" dirty="0">
                <a:solidFill>
                  <a:prstClr val="black"/>
                </a:solidFill>
              </a:rPr>
              <a:t>символьном имени компьютера домены разделяются друг от друга точкой и самый первый домен (домен первого уровня) расположен в самом конце имени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9836" y="0"/>
            <a:ext cx="7467600" cy="70609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Доменное имя компьютера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3127256"/>
            <a:ext cx="351013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/>
              <a:t>Домен первого уровня </a:t>
            </a:r>
            <a:r>
              <a:rPr lang="ru-RU" dirty="0" smtClean="0"/>
              <a:t>(</a:t>
            </a:r>
            <a:r>
              <a:rPr lang="ru-RU" b="1" i="1" dirty="0" smtClean="0"/>
              <a:t>домен </a:t>
            </a:r>
            <a:r>
              <a:rPr lang="ru-RU" b="1" i="1" dirty="0"/>
              <a:t>верхнего уровня</a:t>
            </a:r>
            <a:r>
              <a:rPr lang="ru-RU" dirty="0"/>
              <a:t>) включает в </a:t>
            </a:r>
            <a:r>
              <a:rPr lang="ru-RU" dirty="0" smtClean="0"/>
              <a:t>себя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05014" y="4365104"/>
            <a:ext cx="4427984" cy="175432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логически сгруппированные по определенным видам деятельности компьютеры (например, домены коммерческих и некоммерческих организаций, учебных заведений, военных организаций и т.п.).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9846" y="4365104"/>
            <a:ext cx="3446090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территориально распределенные группы компьютеров (например, домены по странам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932040" y="4050586"/>
            <a:ext cx="504056" cy="314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131840" y="4050586"/>
            <a:ext cx="432048" cy="314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835696" y="5565433"/>
            <a:ext cx="437195" cy="311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46181" y="5877272"/>
            <a:ext cx="201622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Географические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6437788"/>
            <a:ext cx="237626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Административные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6137920" y="6119430"/>
            <a:ext cx="450304" cy="3183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868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292" y="332656"/>
            <a:ext cx="7617382" cy="5112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06259" y="569158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.</a:t>
            </a:r>
            <a:r>
              <a:rPr lang="ru-RU" b="1" dirty="0" err="1"/>
              <a:t>mil</a:t>
            </a:r>
            <a:r>
              <a:rPr lang="ru-RU" dirty="0"/>
              <a:t> (военные организации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003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731" y="535038"/>
            <a:ext cx="7720685" cy="54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568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3842" y="1412776"/>
            <a:ext cx="8352928" cy="4832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200" dirty="0"/>
              <a:t>В пределах домена каждого уровня есть группа людей (администраторы), которые отвечают за этот домен. </a:t>
            </a: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Они </a:t>
            </a:r>
            <a:r>
              <a:rPr lang="ru-RU" sz="2200" dirty="0"/>
              <a:t>могут добавлять имена вновь появившихся компьютеров, менять их или удалять.  </a:t>
            </a: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Администраторы </a:t>
            </a:r>
            <a:r>
              <a:rPr lang="ru-RU" sz="2200" dirty="0"/>
              <a:t>домена могут делать изменения только в пределах этого домена. </a:t>
            </a: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Для </a:t>
            </a:r>
            <a:r>
              <a:rPr lang="ru-RU" sz="2200" dirty="0"/>
              <a:t>изменений в доменах более высокого уровня необходимо разрешение администрации этих доменов или их </a:t>
            </a:r>
            <a:r>
              <a:rPr lang="ru-RU" sz="2200" dirty="0" smtClean="0"/>
              <a:t>организаций-представителей.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Процедура </a:t>
            </a:r>
            <a:r>
              <a:rPr lang="ru-RU" sz="2200" dirty="0"/>
              <a:t>получения нового имени домена, например, в зоне .</a:t>
            </a:r>
            <a:r>
              <a:rPr lang="ru-RU" sz="2200" dirty="0" err="1"/>
              <a:t>ru</a:t>
            </a:r>
            <a:r>
              <a:rPr lang="ru-RU" sz="2200" dirty="0"/>
              <a:t> или .</a:t>
            </a:r>
            <a:r>
              <a:rPr lang="ru-RU" sz="2200" dirty="0" err="1"/>
              <a:t>com</a:t>
            </a:r>
            <a:r>
              <a:rPr lang="ru-RU" sz="2200" dirty="0"/>
              <a:t> называется </a:t>
            </a:r>
            <a:r>
              <a:rPr lang="ru-RU" sz="2200" b="1" i="1" dirty="0"/>
              <a:t>регистрацией домена</a:t>
            </a:r>
            <a:r>
              <a:rPr lang="ru-RU" sz="2200" b="1" dirty="0"/>
              <a:t>.</a:t>
            </a:r>
            <a:r>
              <a:rPr lang="ru-RU" sz="2200" dirty="0"/>
              <a:t> </a:t>
            </a: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Регистрацией </a:t>
            </a:r>
            <a:r>
              <a:rPr lang="ru-RU" sz="2200" dirty="0"/>
              <a:t>доменов занимаются различные коммерческие компании, и зарегистрировать домен может любое частное лицо или организация.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70609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Администратор домена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916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352928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ТИПИЧНОЕ СИМВОЛЬНОЕ ИМЯ КОМПЬЮТЕРА В СЕТИ МОЖЕТ БЫТЬ СЛЕДУЮЩИМ: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124744"/>
            <a:ext cx="6011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petrov.otdel5.firma.msk.ru 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927960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Это означает </a:t>
            </a:r>
            <a:r>
              <a:rPr lang="ru-RU" dirty="0" smtClean="0">
                <a:solidFill>
                  <a:prstClr val="black"/>
                </a:solidFill>
              </a:rPr>
              <a:t>следующее:</a:t>
            </a:r>
          </a:p>
          <a:p>
            <a:endParaRPr lang="ru-RU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</a:rPr>
              <a:t>компьютер </a:t>
            </a:r>
            <a:r>
              <a:rPr lang="ru-RU" dirty="0">
                <a:solidFill>
                  <a:prstClr val="black"/>
                </a:solidFill>
              </a:rPr>
              <a:t>находится в России, в домене русско-язычного Интернета .</a:t>
            </a:r>
            <a:r>
              <a:rPr lang="en-US" dirty="0" err="1" smtClean="0">
                <a:solidFill>
                  <a:prstClr val="black"/>
                </a:solidFill>
              </a:rPr>
              <a:t>ru</a:t>
            </a:r>
            <a:endParaRPr lang="ru-RU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расположен </a:t>
            </a:r>
            <a:r>
              <a:rPr lang="ru-RU" dirty="0"/>
              <a:t>в домене второго уровня – в </a:t>
            </a:r>
            <a:r>
              <a:rPr lang="ru-RU" dirty="0" err="1"/>
              <a:t>г.Москва</a:t>
            </a:r>
            <a:r>
              <a:rPr lang="ru-RU" dirty="0"/>
              <a:t> (</a:t>
            </a:r>
            <a:r>
              <a:rPr lang="en-US" dirty="0" err="1"/>
              <a:t>msk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домене третьего уровня компании с именем </a:t>
            </a:r>
            <a:r>
              <a:rPr lang="ru-RU" dirty="0" err="1"/>
              <a:t>firma</a:t>
            </a:r>
            <a:r>
              <a:rPr lang="ru-RU" dirty="0"/>
              <a:t> (firma.msk.ru</a:t>
            </a:r>
            <a:r>
              <a:rPr lang="ru-RU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указанной фирме он находится в домене компьютеров пятого отдела (otdel5.firma.msk.ru</a:t>
            </a:r>
            <a:r>
              <a:rPr lang="ru-RU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локальное </a:t>
            </a:r>
            <a:r>
              <a:rPr lang="ru-RU" dirty="0"/>
              <a:t>имя компьютера в этом домене – </a:t>
            </a:r>
            <a:r>
              <a:rPr lang="ru-RU" dirty="0" err="1" smtClean="0"/>
              <a:t>petrov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полное </a:t>
            </a:r>
            <a:r>
              <a:rPr lang="ru-RU" dirty="0"/>
              <a:t>доменное имя – </a:t>
            </a:r>
            <a:r>
              <a:rPr lang="ru-RU" dirty="0" smtClean="0"/>
              <a:t>petrov.otdel5.firma.msk.ru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896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947" y="1233865"/>
            <a:ext cx="8325310" cy="2893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Для доступа к различным ресурсам сети Интернет </a:t>
            </a:r>
            <a:r>
              <a:rPr lang="ru-RU" dirty="0" smtClean="0"/>
              <a:t>используется</a:t>
            </a:r>
          </a:p>
          <a:p>
            <a:pPr algn="just"/>
            <a:endParaRPr lang="ru-RU" dirty="0"/>
          </a:p>
          <a:p>
            <a:pPr algn="just"/>
            <a:r>
              <a:rPr lang="ru-RU" sz="2000" b="1" dirty="0" smtClean="0"/>
              <a:t>Единый </a:t>
            </a:r>
            <a:r>
              <a:rPr lang="ru-RU" sz="2000" b="1" dirty="0"/>
              <a:t>указатель ресурсов</a:t>
            </a:r>
            <a:r>
              <a:rPr lang="ru-RU" sz="2000" dirty="0"/>
              <a:t> (</a:t>
            </a:r>
            <a:r>
              <a:rPr lang="ru-RU" sz="2000" b="1" i="1" dirty="0"/>
              <a:t>URL – </a:t>
            </a:r>
            <a:r>
              <a:rPr lang="ru-RU" sz="2000" b="1" i="1" dirty="0" err="1"/>
              <a:t>Uniform</a:t>
            </a:r>
            <a:r>
              <a:rPr lang="ru-RU" sz="2000" b="1" i="1" dirty="0"/>
              <a:t> </a:t>
            </a:r>
            <a:r>
              <a:rPr lang="ru-RU" sz="2000" b="1" i="1" dirty="0" err="1"/>
              <a:t>Resource</a:t>
            </a:r>
            <a:r>
              <a:rPr lang="ru-RU" sz="2000" b="1" i="1" dirty="0"/>
              <a:t> </a:t>
            </a:r>
            <a:r>
              <a:rPr lang="ru-RU" sz="2000" b="1" i="1" dirty="0" err="1"/>
              <a:t>Locator</a:t>
            </a:r>
            <a:r>
              <a:rPr lang="ru-RU" sz="2000" dirty="0"/>
              <a:t>) </a:t>
            </a:r>
            <a:endParaRPr lang="ru-RU" sz="2000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Унифицированный </a:t>
            </a:r>
            <a:r>
              <a:rPr lang="ru-RU" dirty="0" smtClean="0"/>
              <a:t>локатор </a:t>
            </a:r>
            <a:r>
              <a:rPr lang="ru-RU" dirty="0"/>
              <a:t>(определитель местонахождения) </a:t>
            </a:r>
            <a:r>
              <a:rPr lang="ru-RU" dirty="0" smtClean="0"/>
              <a:t>ресурса или </a:t>
            </a:r>
            <a:r>
              <a:rPr lang="ru-RU" dirty="0" smtClean="0"/>
              <a:t>определитель </a:t>
            </a:r>
            <a:r>
              <a:rPr lang="ru-RU" dirty="0"/>
              <a:t>местонахождения ресурса (файла)</a:t>
            </a:r>
            <a:r>
              <a:rPr lang="ru-RU" dirty="0" smtClean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URL </a:t>
            </a:r>
            <a:r>
              <a:rPr lang="ru-RU" dirty="0"/>
              <a:t>– представляет собой стандартизированный способ записи адреса ресурса в сети Интернет. Традиционная форма записи URL выглядит следующим образом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2967" y="5085184"/>
            <a:ext cx="7965270" cy="338554"/>
          </a:xfrm>
          <a:prstGeom prst="rect">
            <a:avLst/>
          </a:prstGeom>
          <a:solidFill>
            <a:srgbClr val="FD8B3D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&lt;протокол&gt;://&lt;</a:t>
            </a:r>
            <a:r>
              <a:rPr lang="ru-RU" sz="1600" b="1" dirty="0"/>
              <a:t>логин&gt;:&lt;пароль&gt;@&lt;хост&gt;:&lt;порт&gt;/&lt;URL-путь&gt;?&lt;параметры</a:t>
            </a:r>
            <a:r>
              <a:rPr lang="ru-RU" sz="1600" b="1" dirty="0" smtClean="0"/>
              <a:t>&gt;</a:t>
            </a:r>
            <a:endParaRPr lang="ru-RU" sz="16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70609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URL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362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784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Адресация в Интернет</vt:lpstr>
      <vt:lpstr>Доменное имя компьютера</vt:lpstr>
      <vt:lpstr>Доменное имя компьютера</vt:lpstr>
      <vt:lpstr>Доменное имя компьютера</vt:lpstr>
      <vt:lpstr>Слайд 5</vt:lpstr>
      <vt:lpstr>Слайд 6</vt:lpstr>
      <vt:lpstr>Администратор домена</vt:lpstr>
      <vt:lpstr>Слайд 8</vt:lpstr>
      <vt:lpstr>URL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Адресация в Интернет</dc:title>
  <dc:creator>S E R G</dc:creator>
  <cp:lastModifiedBy>Drach Vladimir &amp; Olga</cp:lastModifiedBy>
  <cp:revision>18</cp:revision>
  <dcterms:created xsi:type="dcterms:W3CDTF">2014-05-04T06:58:43Z</dcterms:created>
  <dcterms:modified xsi:type="dcterms:W3CDTF">2021-12-03T13:22:48Z</dcterms:modified>
</cp:coreProperties>
</file>